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280" r:id="rId2"/>
    <p:sldId id="256" r:id="rId3"/>
    <p:sldId id="281" r:id="rId4"/>
    <p:sldId id="282" r:id="rId5"/>
    <p:sldId id="279" r:id="rId6"/>
    <p:sldId id="283" r:id="rId7"/>
    <p:sldId id="284" r:id="rId8"/>
    <p:sldId id="257" r:id="rId9"/>
    <p:sldId id="258" r:id="rId10"/>
    <p:sldId id="285" r:id="rId11"/>
    <p:sldId id="286" r:id="rId12"/>
    <p:sldId id="293" r:id="rId13"/>
    <p:sldId id="288" r:id="rId14"/>
    <p:sldId id="289" r:id="rId15"/>
    <p:sldId id="287" r:id="rId16"/>
    <p:sldId id="304" r:id="rId17"/>
    <p:sldId id="290" r:id="rId18"/>
    <p:sldId id="291" r:id="rId19"/>
    <p:sldId id="260" r:id="rId20"/>
    <p:sldId id="294" r:id="rId21"/>
    <p:sldId id="292" r:id="rId22"/>
    <p:sldId id="295" r:id="rId23"/>
    <p:sldId id="261" r:id="rId24"/>
    <p:sldId id="296" r:id="rId25"/>
    <p:sldId id="297" r:id="rId26"/>
    <p:sldId id="302" r:id="rId27"/>
    <p:sldId id="298" r:id="rId28"/>
    <p:sldId id="299" r:id="rId29"/>
    <p:sldId id="300" r:id="rId30"/>
    <p:sldId id="303" r:id="rId31"/>
    <p:sldId id="305" r:id="rId32"/>
    <p:sldId id="262" r:id="rId33"/>
    <p:sldId id="301" r:id="rId34"/>
    <p:sldId id="307" r:id="rId35"/>
    <p:sldId id="308" r:id="rId36"/>
    <p:sldId id="306" r:id="rId37"/>
    <p:sldId id="263" r:id="rId38"/>
    <p:sldId id="265" r:id="rId39"/>
    <p:sldId id="309" r:id="rId40"/>
    <p:sldId id="267" r:id="rId41"/>
    <p:sldId id="310" r:id="rId42"/>
    <p:sldId id="318" r:id="rId43"/>
    <p:sldId id="312" r:id="rId44"/>
    <p:sldId id="319" r:id="rId45"/>
    <p:sldId id="320" r:id="rId46"/>
    <p:sldId id="311" r:id="rId47"/>
    <p:sldId id="321" r:id="rId48"/>
    <p:sldId id="268" r:id="rId49"/>
    <p:sldId id="315" r:id="rId50"/>
    <p:sldId id="317" r:id="rId51"/>
    <p:sldId id="269" r:id="rId52"/>
    <p:sldId id="316" r:id="rId53"/>
    <p:sldId id="330" r:id="rId54"/>
    <p:sldId id="331" r:id="rId55"/>
    <p:sldId id="332" r:id="rId56"/>
    <p:sldId id="314" r:id="rId57"/>
    <p:sldId id="313" r:id="rId58"/>
    <p:sldId id="322" r:id="rId59"/>
    <p:sldId id="270" r:id="rId60"/>
    <p:sldId id="271" r:id="rId61"/>
    <p:sldId id="272" r:id="rId62"/>
    <p:sldId id="273" r:id="rId63"/>
    <p:sldId id="274" r:id="rId64"/>
    <p:sldId id="275" r:id="rId65"/>
    <p:sldId id="276" r:id="rId66"/>
    <p:sldId id="323" r:id="rId67"/>
    <p:sldId id="277" r:id="rId68"/>
    <p:sldId id="333" r:id="rId69"/>
    <p:sldId id="334" r:id="rId70"/>
    <p:sldId id="335" r:id="rId71"/>
    <p:sldId id="324" r:id="rId72"/>
    <p:sldId id="329" r:id="rId73"/>
    <p:sldId id="338" r:id="rId74"/>
    <p:sldId id="337" r:id="rId75"/>
    <p:sldId id="336" r:id="rId7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206"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25FA72-0389-4465-9E6F-A4820CD33DBD}" type="datetimeFigureOut">
              <a:rPr lang="es-CO" smtClean="0"/>
              <a:pPr/>
              <a:t>07/04/2011</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C6C563-3D36-4561-AA60-277828514D39}" type="slidenum">
              <a:rPr lang="es-CO" smtClean="0"/>
              <a:pPr/>
              <a:t>‹Nº›</a:t>
            </a:fld>
            <a:endParaRPr lang="es-CO"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2DC6C563-3D36-4561-AA60-277828514D39}" type="slidenum">
              <a:rPr lang="es-CO" smtClean="0"/>
              <a:pPr/>
              <a:t>72</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07/04/2011</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es.wikipedia.org/wiki/Luis_Lilio" TargetMode="External"/><Relationship Id="rId2" Type="http://schemas.openxmlformats.org/officeDocument/2006/relationships/hyperlink" Target="http://es.wikipedia.org/wiki/Gregorio_XIII" TargetMode="External"/><Relationship Id="rId1" Type="http://schemas.openxmlformats.org/officeDocument/2006/relationships/slideLayout" Target="../slideLayouts/slideLayout2.xml"/><Relationship Id="rId5" Type="http://schemas.openxmlformats.org/officeDocument/2006/relationships/hyperlink" Target="http://es.wikipedia.org/wiki/Calendario_Gregoriano" TargetMode="External"/><Relationship Id="rId4" Type="http://schemas.openxmlformats.org/officeDocument/2006/relationships/hyperlink" Target="http://es.wikipedia.org/wiki/Christopher_Clavius"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276872"/>
            <a:ext cx="7772400" cy="1728192"/>
          </a:xfrm>
          <a:solidFill>
            <a:srgbClr val="92D050"/>
          </a:solidFill>
        </p:spPr>
        <p:txBody>
          <a:bodyPr>
            <a:noAutofit/>
          </a:bodyPr>
          <a:lstStyle/>
          <a:p>
            <a:r>
              <a:rPr lang="es-CO" sz="5400" dirty="0" smtClean="0">
                <a:latin typeface="Algerian" pitchFamily="82" charset="0"/>
              </a:rPr>
              <a:t>El día más popular</a:t>
            </a:r>
            <a:endParaRPr lang="es-CO" sz="5400"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611560" y="1340768"/>
            <a:ext cx="7848872" cy="4392488"/>
          </a:xfrm>
          <a:solidFill>
            <a:schemeClr val="bg1"/>
          </a:solidFill>
        </p:spPr>
        <p:txBody>
          <a:bodyPr>
            <a:normAutofit lnSpcReduction="10000"/>
          </a:bodyPr>
          <a:lstStyle/>
          <a:p>
            <a:endParaRPr lang="es-ES" b="1" i="1" dirty="0" smtClean="0"/>
          </a:p>
          <a:p>
            <a:endParaRPr lang="es-ES" b="1" i="1" dirty="0" smtClean="0"/>
          </a:p>
          <a:p>
            <a:r>
              <a:rPr lang="es-ES" b="1" i="1" dirty="0" smtClean="0">
                <a:solidFill>
                  <a:srgbClr val="FF0000"/>
                </a:solidFill>
                <a:latin typeface="Algerian" pitchFamily="82" charset="0"/>
              </a:rPr>
              <a:t>¿Qué promesa hizo Dios?</a:t>
            </a:r>
          </a:p>
          <a:p>
            <a:endParaRPr lang="es-ES" b="1" i="1" dirty="0" smtClean="0">
              <a:solidFill>
                <a:srgbClr val="FF0000"/>
              </a:solidFill>
              <a:latin typeface="Algerian" pitchFamily="82" charset="0"/>
            </a:endParaRPr>
          </a:p>
          <a:p>
            <a:r>
              <a:rPr lang="es-ES" dirty="0" smtClean="0">
                <a:solidFill>
                  <a:srgbClr val="FF0000"/>
                </a:solidFill>
              </a:rPr>
              <a:t>Salmos 89:34</a:t>
            </a:r>
            <a:endParaRPr lang="es-ES" dirty="0" smtClean="0"/>
          </a:p>
          <a:p>
            <a:r>
              <a:rPr lang="es-ES" i="1" dirty="0" smtClean="0">
                <a:solidFill>
                  <a:schemeClr val="tx1"/>
                </a:solidFill>
              </a:rPr>
              <a:t>"No olvidaré mi pacto, ni mudaré lo que ha salido de mis labios."</a:t>
            </a:r>
            <a:r>
              <a:rPr lang="es-ES" dirty="0" smtClean="0"/>
              <a:t>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to="" calcmode="lin" valueType="num">
                                      <p:cBhvr>
                                        <p:cTn id="18" dur="1" fill="hold"/>
                                        <p:tgtEl>
                                          <p:spTgt spid="3">
                                            <p:txEl>
                                              <p:pRg st="4" end="4"/>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to="" calcmode="lin" valueType="num">
                                      <p:cBhvr>
                                        <p:cTn id="23"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¿Qué es un pacto?</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4997152"/>
          </a:xfrm>
        </p:spPr>
        <p:txBody>
          <a:bodyPr>
            <a:normAutofit fontScale="92500"/>
          </a:bodyPr>
          <a:lstStyle/>
          <a:p>
            <a:pPr algn="ctr">
              <a:buNone/>
            </a:pPr>
            <a:r>
              <a:rPr lang="es-CO" dirty="0" smtClean="0"/>
              <a:t>     Un Pacto es un convenio, </a:t>
            </a:r>
            <a:r>
              <a:rPr lang="es-CO" dirty="0" smtClean="0">
                <a:solidFill>
                  <a:srgbClr val="0070C0"/>
                </a:solidFill>
              </a:rPr>
              <a:t>acuerdo o contrato entre dos o más partes</a:t>
            </a:r>
            <a:r>
              <a:rPr lang="es-CO" dirty="0" smtClean="0"/>
              <a:t> (individuos o grupos). </a:t>
            </a:r>
          </a:p>
          <a:p>
            <a:pPr>
              <a:buNone/>
            </a:pPr>
            <a:endParaRPr lang="es-CO" dirty="0" smtClean="0"/>
          </a:p>
          <a:p>
            <a:pPr>
              <a:buNone/>
            </a:pPr>
            <a:r>
              <a:rPr lang="es-CO" dirty="0" smtClean="0"/>
              <a:t>            </a:t>
            </a:r>
            <a:r>
              <a:rPr lang="es-CO" dirty="0" smtClean="0">
                <a:solidFill>
                  <a:srgbClr val="FF0000"/>
                </a:solidFill>
                <a:latin typeface="Algerian" pitchFamily="82" charset="0"/>
              </a:rPr>
              <a:t>¿Cuánta validez tiene un pacto?</a:t>
            </a:r>
          </a:p>
          <a:p>
            <a:pPr algn="ctr">
              <a:buNone/>
            </a:pPr>
            <a:r>
              <a:rPr lang="es-CO" dirty="0" smtClean="0"/>
              <a:t>    Los pactos tienen un </a:t>
            </a:r>
            <a:r>
              <a:rPr lang="es-CO" dirty="0" smtClean="0">
                <a:solidFill>
                  <a:srgbClr val="0070C0"/>
                </a:solidFill>
              </a:rPr>
              <a:t>tiempo de duración pre-fijado</a:t>
            </a:r>
            <a:r>
              <a:rPr lang="es-CO" dirty="0" smtClean="0"/>
              <a:t> o este se termina cuando una o ambas partes cumplen con su responsabilidad bajo tal acuerdo aunque los resultados del pacto pueden ser mucho mas duraderos y extenderse mas allá de la vida de los participantes en el.</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1052736"/>
          </a:xfrm>
        </p:spPr>
        <p:txBody>
          <a:bodyPr>
            <a:noAutofit/>
          </a:bodyPr>
          <a:lstStyle/>
          <a:p>
            <a:r>
              <a:rPr lang="es-CO" sz="3200" b="1" dirty="0" smtClean="0">
                <a:solidFill>
                  <a:srgbClr val="FF0000"/>
                </a:solidFill>
                <a:latin typeface="Algerian" pitchFamily="82" charset="0"/>
              </a:rPr>
              <a:t>¿Cuál es el propósito de en pacto?</a:t>
            </a:r>
            <a:endParaRPr lang="es-CO" sz="3200" b="1" dirty="0">
              <a:solidFill>
                <a:srgbClr val="FF0000"/>
              </a:solidFill>
              <a:latin typeface="Algerian" pitchFamily="82" charset="0"/>
            </a:endParaRPr>
          </a:p>
        </p:txBody>
      </p:sp>
      <p:sp>
        <p:nvSpPr>
          <p:cNvPr id="3" name="2 Marcador de contenido"/>
          <p:cNvSpPr>
            <a:spLocks noGrp="1"/>
          </p:cNvSpPr>
          <p:nvPr>
            <p:ph idx="1"/>
          </p:nvPr>
        </p:nvSpPr>
        <p:spPr>
          <a:xfrm>
            <a:off x="457200" y="1052736"/>
            <a:ext cx="8229600" cy="5805264"/>
          </a:xfrm>
        </p:spPr>
        <p:txBody>
          <a:bodyPr>
            <a:normAutofit/>
          </a:bodyPr>
          <a:lstStyle/>
          <a:p>
            <a:pPr algn="ctr">
              <a:buNone/>
            </a:pPr>
            <a:r>
              <a:rPr lang="es-CO" dirty="0" smtClean="0"/>
              <a:t>    La idea de hacer un pacto o contrato es asegurar que lo que se ha acordado se va a cumplir.</a:t>
            </a:r>
          </a:p>
          <a:p>
            <a:pPr>
              <a:buNone/>
            </a:pPr>
            <a:endParaRPr lang="es-CO" dirty="0" smtClean="0"/>
          </a:p>
          <a:p>
            <a:pPr algn="ctr">
              <a:buNone/>
            </a:pPr>
            <a:r>
              <a:rPr lang="es-CO" dirty="0" smtClean="0"/>
              <a:t> </a:t>
            </a:r>
            <a:r>
              <a:rPr lang="es-CO" sz="3000" dirty="0" smtClean="0">
                <a:solidFill>
                  <a:srgbClr val="FF0000"/>
                </a:solidFill>
                <a:latin typeface="Algerian" pitchFamily="82" charset="0"/>
              </a:rPr>
              <a:t>¿Una vez que el pacto ha sido “aceptado” se le puede añadir o quitar?</a:t>
            </a:r>
          </a:p>
          <a:p>
            <a:endParaRPr lang="es-CO" dirty="0" smtClean="0"/>
          </a:p>
          <a:p>
            <a:pPr>
              <a:buNone/>
            </a:pPr>
            <a:r>
              <a:rPr lang="es-CO" dirty="0" smtClean="0"/>
              <a:t>    </a:t>
            </a:r>
            <a:endParaRPr lang="es-CO" dirty="0"/>
          </a:p>
        </p:txBody>
      </p:sp>
      <p:sp>
        <p:nvSpPr>
          <p:cNvPr id="4" name="3 Rectángulo redondeado"/>
          <p:cNvSpPr/>
          <p:nvPr/>
        </p:nvSpPr>
        <p:spPr>
          <a:xfrm>
            <a:off x="395536" y="4653136"/>
            <a:ext cx="5544616" cy="201622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El Pacto obliga, una vez este ha sido ratificado "aceptado", no puede ser </a:t>
            </a:r>
            <a:r>
              <a:rPr lang="es-CO" sz="2400" dirty="0" smtClean="0">
                <a:solidFill>
                  <a:srgbClr val="002060"/>
                </a:solidFill>
              </a:rPr>
              <a:t>anulado</a:t>
            </a:r>
            <a:r>
              <a:rPr lang="es-CO" sz="2400" dirty="0" smtClean="0"/>
              <a:t> ni</a:t>
            </a:r>
            <a:r>
              <a:rPr lang="es-CO" sz="2400" dirty="0" smtClean="0">
                <a:solidFill>
                  <a:srgbClr val="002060"/>
                </a:solidFill>
              </a:rPr>
              <a:t> invalidado</a:t>
            </a:r>
            <a:r>
              <a:rPr lang="es-CO" sz="2400" dirty="0" smtClean="0"/>
              <a:t>, ni se le puede </a:t>
            </a:r>
            <a:r>
              <a:rPr lang="es-CO" sz="2400" dirty="0" smtClean="0">
                <a:solidFill>
                  <a:srgbClr val="002060"/>
                </a:solidFill>
              </a:rPr>
              <a:t>añadir</a:t>
            </a:r>
            <a:r>
              <a:rPr lang="es-CO" sz="2400" dirty="0" smtClean="0"/>
              <a:t> ni </a:t>
            </a:r>
            <a:r>
              <a:rPr lang="es-CO" sz="2400" dirty="0" smtClean="0">
                <a:solidFill>
                  <a:srgbClr val="002060"/>
                </a:solidFill>
              </a:rPr>
              <a:t>quitar</a:t>
            </a:r>
            <a:r>
              <a:rPr lang="es-CO" sz="2400" dirty="0" smtClean="0"/>
              <a:t>  (</a:t>
            </a:r>
            <a:r>
              <a:rPr lang="es-CO" sz="2400" b="1" dirty="0" smtClean="0"/>
              <a:t>Gálatas 3:1).</a:t>
            </a:r>
            <a:endParaRPr lang="es-CO" sz="2400" dirty="0" smtClean="0"/>
          </a:p>
        </p:txBody>
      </p:sp>
      <p:pic>
        <p:nvPicPr>
          <p:cNvPr id="2050" name="Picture 2" descr="http://t2.gstatic.com/images?q=tbn:ANd9GcR8CVbf3x0172ygwBvwfhGWfp1whsjX9npTwIYNcqKETyZ236NoQA"/>
          <p:cNvPicPr>
            <a:picLocks noChangeAspect="1" noChangeArrowheads="1"/>
          </p:cNvPicPr>
          <p:nvPr/>
        </p:nvPicPr>
        <p:blipFill>
          <a:blip r:embed="rId2" cstate="print"/>
          <a:srcRect/>
          <a:stretch>
            <a:fillRect/>
          </a:stretch>
        </p:blipFill>
        <p:spPr bwMode="auto">
          <a:xfrm>
            <a:off x="6156176" y="4221088"/>
            <a:ext cx="2736304"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l"/>
            <a:r>
              <a:rPr lang="es-ES" b="1" i="1" dirty="0" smtClean="0"/>
              <a:t/>
            </a:r>
            <a:br>
              <a:rPr lang="es-ES" b="1" i="1" dirty="0" smtClean="0"/>
            </a:br>
            <a:r>
              <a:rPr lang="es-ES" sz="3600" b="1" i="1" dirty="0" smtClean="0">
                <a:solidFill>
                  <a:srgbClr val="FF0000"/>
                </a:solidFill>
                <a:latin typeface="Algerian" pitchFamily="82" charset="0"/>
              </a:rPr>
              <a:t>¿Cuál es el pacto inquebrantable de Dios?</a:t>
            </a:r>
            <a:br>
              <a:rPr lang="es-ES" sz="3600" b="1" i="1" dirty="0" smtClean="0">
                <a:solidFill>
                  <a:srgbClr val="FF0000"/>
                </a:solidFill>
                <a:latin typeface="Algerian" pitchFamily="82" charset="0"/>
              </a:rPr>
            </a:br>
            <a:endParaRPr lang="es-CO" dirty="0">
              <a:solidFill>
                <a:srgbClr val="FF0000"/>
              </a:solidFill>
              <a:latin typeface="Algerian" pitchFamily="82" charset="0"/>
            </a:endParaRPr>
          </a:p>
        </p:txBody>
      </p:sp>
      <p:sp>
        <p:nvSpPr>
          <p:cNvPr id="3" name="2 Marcador de contenido"/>
          <p:cNvSpPr>
            <a:spLocks noGrp="1"/>
          </p:cNvSpPr>
          <p:nvPr>
            <p:ph idx="1"/>
          </p:nvPr>
        </p:nvSpPr>
        <p:spPr/>
        <p:txBody>
          <a:bodyPr>
            <a:normAutofit/>
          </a:bodyPr>
          <a:lstStyle/>
          <a:p>
            <a:pPr>
              <a:buNone/>
            </a:pPr>
            <a:r>
              <a:rPr lang="es-ES" dirty="0" smtClean="0"/>
              <a:t>                            </a:t>
            </a:r>
            <a:r>
              <a:rPr lang="es-ES" b="1" dirty="0" smtClean="0">
                <a:solidFill>
                  <a:srgbClr val="FF0000"/>
                </a:solidFill>
              </a:rPr>
              <a:t>Deuteronomio 4:13 </a:t>
            </a:r>
          </a:p>
          <a:p>
            <a:pPr algn="ctr">
              <a:buNone/>
            </a:pPr>
            <a:r>
              <a:rPr lang="es-ES" i="1" dirty="0" smtClean="0"/>
              <a:t>    "Y él os anunció su pacto, el cual os mandó poner por obra; </a:t>
            </a:r>
            <a:r>
              <a:rPr lang="es-ES" i="1" dirty="0" smtClean="0">
                <a:solidFill>
                  <a:srgbClr val="0070C0"/>
                </a:solidFill>
              </a:rPr>
              <a:t>los diez Mandamientos,</a:t>
            </a:r>
            <a:r>
              <a:rPr lang="es-ES" dirty="0" smtClean="0"/>
              <a:t> y los escribió en dos tablas de piedra." </a:t>
            </a:r>
            <a:br>
              <a:rPr lang="es-ES" dirty="0" smtClean="0"/>
            </a:br>
            <a:endParaRPr lang="es-CO" dirty="0"/>
          </a:p>
        </p:txBody>
      </p:sp>
      <p:pic>
        <p:nvPicPr>
          <p:cNvPr id="5122" name="Picture 2" descr="http://t3.gstatic.com/images?q=tbn:ANd9GcRwDGgjXG-MZMHhddlqivIstnXplbsxnA1MZaSzI3LpdRbuLJqdeQ"/>
          <p:cNvPicPr>
            <a:picLocks noChangeAspect="1" noChangeArrowheads="1"/>
          </p:cNvPicPr>
          <p:nvPr/>
        </p:nvPicPr>
        <p:blipFill>
          <a:blip r:embed="rId2" cstate="print"/>
          <a:srcRect/>
          <a:stretch>
            <a:fillRect/>
          </a:stretch>
        </p:blipFill>
        <p:spPr bwMode="auto">
          <a:xfrm>
            <a:off x="2987824" y="3789040"/>
            <a:ext cx="3312368"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 to="" calcmode="lin" valueType="num">
                                      <p:cBhvr>
                                        <p:cTn id="17" dur="1" fill="hold"/>
                                        <p:tgtEl>
                                          <p:spTgt spid="512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lnSpcReduction="10000"/>
          </a:bodyPr>
          <a:lstStyle/>
          <a:p>
            <a:pPr>
              <a:buNone/>
            </a:pPr>
            <a:r>
              <a:rPr lang="es-ES" dirty="0" smtClean="0"/>
              <a:t>     Dios prometió en el </a:t>
            </a:r>
            <a:r>
              <a:rPr lang="es-ES" dirty="0" smtClean="0">
                <a:solidFill>
                  <a:srgbClr val="FF0000"/>
                </a:solidFill>
              </a:rPr>
              <a:t>salmo 89:34,</a:t>
            </a:r>
            <a:r>
              <a:rPr lang="es-ES" dirty="0" smtClean="0"/>
              <a:t> que Él nunca alteraría ni cambiaría Su Ley de Pacto. Por tanto, si algún cambio ha sido intentado, sin duda no fue hecho por Jesucristo, pues Él mismo dijo:</a:t>
            </a:r>
          </a:p>
          <a:p>
            <a:pPr>
              <a:buNone/>
            </a:pPr>
            <a:r>
              <a:rPr lang="es-ES" dirty="0" smtClean="0"/>
              <a:t>     </a:t>
            </a:r>
          </a:p>
          <a:p>
            <a:pPr>
              <a:buNone/>
            </a:pPr>
            <a:r>
              <a:rPr lang="es-ES" dirty="0" smtClean="0"/>
              <a:t>     </a:t>
            </a:r>
          </a:p>
          <a:p>
            <a:pPr>
              <a:buNone/>
            </a:pPr>
            <a:endParaRPr lang="es-ES" b="1" dirty="0" smtClean="0">
              <a:solidFill>
                <a:srgbClr val="FF0000"/>
              </a:solidFill>
            </a:endParaRPr>
          </a:p>
          <a:p>
            <a:pPr>
              <a:buNone/>
            </a:pPr>
            <a:r>
              <a:rPr lang="es-ES" b="1" dirty="0" smtClean="0">
                <a:solidFill>
                  <a:srgbClr val="FF0000"/>
                </a:solidFill>
              </a:rPr>
              <a:t>    Mateo 5:17-19.</a:t>
            </a:r>
            <a:endParaRPr lang="es-ES" dirty="0" smtClean="0"/>
          </a:p>
          <a:p>
            <a:pPr>
              <a:buNone/>
            </a:pPr>
            <a:r>
              <a:rPr lang="es-ES" dirty="0" smtClean="0"/>
              <a:t>    "No penséis que he venido para abrogar la ley o los profetas; no he venido para abrogar, sino para cumplir. </a:t>
            </a:r>
            <a:endParaRPr lang="es-CO" dirty="0"/>
          </a:p>
        </p:txBody>
      </p:sp>
      <p:pic>
        <p:nvPicPr>
          <p:cNvPr id="1026" name="Picture 2" descr="http://t1.gstatic.com/images?q=tbn:ANd9GcR9f8CtXGJAekj8teTywY4b8lgOYJmxefAu8qprR6hohlrcDvzdcg"/>
          <p:cNvPicPr>
            <a:picLocks noChangeAspect="1" noChangeArrowheads="1"/>
          </p:cNvPicPr>
          <p:nvPr/>
        </p:nvPicPr>
        <p:blipFill>
          <a:blip r:embed="rId2" cstate="print"/>
          <a:srcRect/>
          <a:stretch>
            <a:fillRect/>
          </a:stretch>
        </p:blipFill>
        <p:spPr bwMode="auto">
          <a:xfrm>
            <a:off x="5292080" y="2204864"/>
            <a:ext cx="2448272"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lnSpcReduction="10000"/>
          </a:bodyPr>
          <a:lstStyle/>
          <a:p>
            <a:pPr>
              <a:buNone/>
            </a:pPr>
            <a:r>
              <a:rPr lang="es-ES" dirty="0" smtClean="0">
                <a:solidFill>
                  <a:srgbClr val="FF0000"/>
                </a:solidFill>
              </a:rPr>
              <a:t>    18 </a:t>
            </a:r>
            <a:r>
              <a:rPr lang="es-ES" dirty="0" smtClean="0"/>
              <a:t>Porque de cierto os digo que hasta que pasen el cielo y la tierra, ni una jota ni una tilde pasarán de ningún modo de la ley, hasta que todo se haya realizado. </a:t>
            </a:r>
          </a:p>
          <a:p>
            <a:pPr>
              <a:buNone/>
            </a:pPr>
            <a:endParaRPr lang="es-ES" dirty="0" smtClean="0">
              <a:solidFill>
                <a:srgbClr val="FF0000"/>
              </a:solidFill>
            </a:endParaRPr>
          </a:p>
          <a:p>
            <a:pPr>
              <a:buNone/>
            </a:pPr>
            <a:r>
              <a:rPr lang="es-ES" dirty="0" smtClean="0">
                <a:solidFill>
                  <a:srgbClr val="FF0000"/>
                </a:solidFill>
              </a:rPr>
              <a:t>    19</a:t>
            </a:r>
            <a:r>
              <a:rPr lang="es-ES" dirty="0" smtClean="0"/>
              <a:t> Por tanto, </a:t>
            </a:r>
            <a:r>
              <a:rPr lang="es-ES" b="1" u="sng" dirty="0" smtClean="0">
                <a:solidFill>
                  <a:srgbClr val="0070C0"/>
                </a:solidFill>
              </a:rPr>
              <a:t>cualquiera que suprima uno de estos mandamientos aun de los más insignificantes, y enseñe así a los hombres, será llamado el menor en el reino de los cielos;</a:t>
            </a:r>
            <a:r>
              <a:rPr lang="es-ES" dirty="0" smtClean="0"/>
              <a:t> mas </a:t>
            </a:r>
            <a:r>
              <a:rPr lang="es-ES" dirty="0" smtClean="0">
                <a:solidFill>
                  <a:srgbClr val="0070C0"/>
                </a:solidFill>
              </a:rPr>
              <a:t>cualquiera que los cumpla y los enseñe, éste será llamado grande en el reino de los cielos.“</a:t>
            </a:r>
            <a:endParaRPr lang="es-CO" dirty="0" smtClean="0">
              <a:solidFill>
                <a:srgbClr val="0070C0"/>
              </a:solidFill>
            </a:endParaRP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ES" sz="3600" dirty="0" smtClean="0">
                <a:solidFill>
                  <a:srgbClr val="FFFF00"/>
                </a:solidFill>
                <a:latin typeface="Algerian" pitchFamily="82" charset="0"/>
              </a:rPr>
              <a:t>¿Cómo se le llama en la Biblia al día más popular?</a:t>
            </a:r>
            <a:endParaRPr lang="es-ES" sz="3600" dirty="0">
              <a:solidFill>
                <a:srgbClr val="FFFF00"/>
              </a:solidFill>
              <a:latin typeface="Algerian" pitchFamily="82" charset="0"/>
            </a:endParaRPr>
          </a:p>
        </p:txBody>
      </p:sp>
      <p:sp>
        <p:nvSpPr>
          <p:cNvPr id="3" name="2 Marcador de contenido"/>
          <p:cNvSpPr>
            <a:spLocks noGrp="1"/>
          </p:cNvSpPr>
          <p:nvPr>
            <p:ph idx="1"/>
          </p:nvPr>
        </p:nvSpPr>
        <p:spPr>
          <a:xfrm>
            <a:off x="251520" y="1711349"/>
            <a:ext cx="5328592" cy="4741987"/>
          </a:xfrm>
        </p:spPr>
        <p:txBody>
          <a:bodyPr>
            <a:normAutofit fontScale="85000" lnSpcReduction="10000"/>
          </a:bodyPr>
          <a:lstStyle/>
          <a:p>
            <a:pPr algn="ctr">
              <a:buNone/>
            </a:pPr>
            <a:r>
              <a:rPr lang="es-ES" dirty="0" smtClean="0"/>
              <a:t>    En la Santa Biblia, siempre se le refiere al Domingo como el primer día de la semana, y solamente hay ocho referencias bíblicas en el Nuevo Testamento que mencionan el primer día de la semana. </a:t>
            </a:r>
          </a:p>
          <a:p>
            <a:pPr algn="ctr">
              <a:buNone/>
            </a:pPr>
            <a:endParaRPr lang="es-ES" dirty="0" smtClean="0"/>
          </a:p>
          <a:p>
            <a:pPr algn="ctr">
              <a:buNone/>
            </a:pPr>
            <a:r>
              <a:rPr lang="es-ES" dirty="0" smtClean="0"/>
              <a:t>Si hay una orden para santificar el Domingo, debe de encontrarse en uno de estos pasajes bíblicos.</a:t>
            </a:r>
            <a:br>
              <a:rPr lang="es-ES" dirty="0" smtClean="0"/>
            </a:br>
            <a:endParaRPr lang="es-ES" dirty="0"/>
          </a:p>
        </p:txBody>
      </p:sp>
      <p:pic>
        <p:nvPicPr>
          <p:cNvPr id="27650" name="Picture 2" descr="http://t2.gstatic.com/images?q=tbn:ANd9GcQxXnDdoRsQ_5CXib9nsZzHnzpzunUXwDq8-YZLkNP37xV6LozHTQ"/>
          <p:cNvPicPr>
            <a:picLocks noChangeAspect="1" noChangeArrowheads="1"/>
          </p:cNvPicPr>
          <p:nvPr/>
        </p:nvPicPr>
        <p:blipFill>
          <a:blip r:embed="rId2" cstate="print"/>
          <a:srcRect/>
          <a:stretch>
            <a:fillRect/>
          </a:stretch>
        </p:blipFill>
        <p:spPr bwMode="auto">
          <a:xfrm rot="20813150">
            <a:off x="5844858" y="2777781"/>
            <a:ext cx="2984919" cy="2775650"/>
          </a:xfrm>
          <a:prstGeom prst="rect">
            <a:avLst/>
          </a:prstGeom>
          <a:noFill/>
        </p:spPr>
      </p:pic>
      <p:sp>
        <p:nvSpPr>
          <p:cNvPr id="5" name="4 Rectángulo"/>
          <p:cNvSpPr/>
          <p:nvPr/>
        </p:nvSpPr>
        <p:spPr>
          <a:xfrm>
            <a:off x="5580112" y="5949280"/>
            <a:ext cx="3312368" cy="646331"/>
          </a:xfrm>
          <a:prstGeom prst="rect">
            <a:avLst/>
          </a:prstGeom>
          <a:solidFill>
            <a:srgbClr val="FF0000"/>
          </a:solidFill>
        </p:spPr>
        <p:txBody>
          <a:bodyPr wrap="square">
            <a:spAutoFit/>
          </a:bodyPr>
          <a:lstStyle/>
          <a:p>
            <a:r>
              <a:rPr lang="es-ES" b="1" dirty="0" smtClean="0"/>
              <a:t>Sagrada Biblia, versión Católica.</a:t>
            </a:r>
            <a:br>
              <a:rPr lang="es-ES" b="1" dirty="0" smtClean="0"/>
            </a:b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7650"/>
                                        </p:tgtEl>
                                        <p:attrNameLst>
                                          <p:attrName>style.visibility</p:attrName>
                                        </p:attrNameLst>
                                      </p:cBhvr>
                                      <p:to>
                                        <p:strVal val="visible"/>
                                      </p:to>
                                    </p:set>
                                    <p:anim to="" calcmode="lin" valueType="num">
                                      <p:cBhvr>
                                        <p:cTn id="12" dur="1" fill="hold"/>
                                        <p:tgtEl>
                                          <p:spTgt spid="276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dirty="0" smtClean="0"/>
              <a:t/>
            </a:r>
            <a:br>
              <a:rPr lang="es-ES" b="1" dirty="0" smtClean="0"/>
            </a:br>
            <a:r>
              <a:rPr lang="es-ES" sz="3600" b="1" dirty="0" smtClean="0">
                <a:solidFill>
                  <a:srgbClr val="002060"/>
                </a:solidFill>
                <a:latin typeface="Algerian" pitchFamily="82" charset="0"/>
              </a:rPr>
              <a:t>Ocho Textos del Nuevo Testamento</a:t>
            </a:r>
            <a:br>
              <a:rPr lang="es-ES" sz="3600" b="1" dirty="0" smtClean="0">
                <a:solidFill>
                  <a:srgbClr val="002060"/>
                </a:solidFill>
                <a:latin typeface="Algerian" pitchFamily="82" charset="0"/>
              </a:rPr>
            </a:br>
            <a:endParaRPr lang="es-ES" dirty="0">
              <a:solidFill>
                <a:srgbClr val="002060"/>
              </a:solidFill>
              <a:latin typeface="Algerian" pitchFamily="82" charset="0"/>
            </a:endParaRPr>
          </a:p>
        </p:txBody>
      </p:sp>
      <p:sp>
        <p:nvSpPr>
          <p:cNvPr id="3" name="2 Marcador de contenido"/>
          <p:cNvSpPr>
            <a:spLocks noGrp="1"/>
          </p:cNvSpPr>
          <p:nvPr>
            <p:ph idx="1"/>
          </p:nvPr>
        </p:nvSpPr>
        <p:spPr>
          <a:xfrm>
            <a:off x="457200" y="1600200"/>
            <a:ext cx="8229600" cy="4925144"/>
          </a:xfrm>
        </p:spPr>
        <p:txBody>
          <a:bodyPr>
            <a:normAutofit/>
          </a:bodyPr>
          <a:lstStyle/>
          <a:p>
            <a:pPr algn="ctr">
              <a:buNone/>
            </a:pPr>
            <a:r>
              <a:rPr lang="es-ES" b="1" i="1" dirty="0" smtClean="0"/>
              <a:t>    Aquí están los primeros cinco textos referentes al primer día, encontrados en el Nuevo Testamento. </a:t>
            </a:r>
          </a:p>
          <a:p>
            <a:pPr algn="ctr">
              <a:buNone/>
            </a:pPr>
            <a:r>
              <a:rPr lang="es-ES" b="1" i="1" dirty="0" smtClean="0"/>
              <a:t>   </a:t>
            </a:r>
            <a:r>
              <a:rPr lang="es-ES" b="1" i="1" dirty="0" smtClean="0">
                <a:solidFill>
                  <a:srgbClr val="FF0000"/>
                </a:solidFill>
              </a:rPr>
              <a:t> ¿Sugieren algunos de estos versículos que el Domingo, el primer día de la semana, se debe considerar sagrado?</a:t>
            </a:r>
          </a:p>
          <a:p>
            <a:pPr algn="ctr">
              <a:buNone/>
            </a:pPr>
            <a:endParaRPr lang="es-ES" b="1" i="1" dirty="0" smtClean="0"/>
          </a:p>
        </p:txBody>
      </p:sp>
      <p:sp>
        <p:nvSpPr>
          <p:cNvPr id="4" name="3 Rectángulo"/>
          <p:cNvSpPr/>
          <p:nvPr/>
        </p:nvSpPr>
        <p:spPr>
          <a:xfrm>
            <a:off x="251520" y="4941168"/>
            <a:ext cx="5760640" cy="185050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s-ES" sz="2800" b="1" i="1" dirty="0" smtClean="0"/>
          </a:p>
          <a:p>
            <a:pPr algn="ctr">
              <a:buNone/>
            </a:pPr>
            <a:r>
              <a:rPr lang="es-ES" sz="2800" b="1" i="1" dirty="0" smtClean="0"/>
              <a:t>Nota. </a:t>
            </a:r>
            <a:r>
              <a:rPr lang="es-ES" sz="2800" dirty="0" smtClean="0"/>
              <a:t>Los ocho textos referentes son trascritos de la versión Católica</a:t>
            </a:r>
            <a:r>
              <a:rPr lang="es-ES" sz="2800" dirty="0" smtClean="0">
                <a:solidFill>
                  <a:srgbClr val="FFFF00"/>
                </a:solidFill>
              </a:rPr>
              <a:t> </a:t>
            </a:r>
            <a:r>
              <a:rPr lang="es-ES" sz="2800" b="1" u="sng" dirty="0" smtClean="0">
                <a:solidFill>
                  <a:srgbClr val="FFFF00"/>
                </a:solidFill>
              </a:rPr>
              <a:t>Felix Torres Amat. </a:t>
            </a:r>
            <a:r>
              <a:rPr lang="es-ES" sz="2800" b="1" u="sng" dirty="0" smtClean="0">
                <a:solidFill>
                  <a:srgbClr val="0070C0"/>
                </a:solidFill>
              </a:rPr>
              <a:t/>
            </a:r>
            <a:br>
              <a:rPr lang="es-ES" sz="2800" b="1" u="sng" dirty="0" smtClean="0">
                <a:solidFill>
                  <a:srgbClr val="0070C0"/>
                </a:solidFill>
              </a:rPr>
            </a:br>
            <a:endParaRPr lang="es-ES" sz="2800" b="1" u="sng" dirty="0">
              <a:solidFill>
                <a:srgbClr val="0070C0"/>
              </a:solidFill>
            </a:endParaRPr>
          </a:p>
        </p:txBody>
      </p:sp>
      <p:pic>
        <p:nvPicPr>
          <p:cNvPr id="26626" name="Picture 2" descr="http://t2.gstatic.com/images?q=tbn:ANd9GcSxUdh4Pjzl0fFRkfK68gPYGG45re7NBz2iTGQk_Zkm92e8vqUO"/>
          <p:cNvPicPr>
            <a:picLocks noChangeAspect="1" noChangeArrowheads="1"/>
          </p:cNvPicPr>
          <p:nvPr/>
        </p:nvPicPr>
        <p:blipFill>
          <a:blip r:embed="rId2" cstate="print"/>
          <a:srcRect/>
          <a:stretch>
            <a:fillRect/>
          </a:stretch>
        </p:blipFill>
        <p:spPr bwMode="auto">
          <a:xfrm rot="21124967">
            <a:off x="6970820" y="4202962"/>
            <a:ext cx="1800225" cy="25431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6626"/>
                                        </p:tgtEl>
                                        <p:attrNameLst>
                                          <p:attrName>style.visibility</p:attrName>
                                        </p:attrNameLst>
                                      </p:cBhvr>
                                      <p:to>
                                        <p:strVal val="visible"/>
                                      </p:to>
                                    </p:set>
                                    <p:anim to="" calcmode="lin" valueType="num">
                                      <p:cBhvr>
                                        <p:cTn id="22" dur="1" fill="hold"/>
                                        <p:tgtEl>
                                          <p:spTgt spid="2662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6048672"/>
          </a:xfrm>
          <a:solidFill>
            <a:schemeClr val="bg1"/>
          </a:solidFill>
        </p:spPr>
        <p:txBody>
          <a:bodyPr>
            <a:normAutofit fontScale="77500" lnSpcReduction="20000"/>
          </a:bodyPr>
          <a:lstStyle/>
          <a:p>
            <a:pPr>
              <a:buNone/>
            </a:pPr>
            <a:r>
              <a:rPr lang="es-ES" b="1" dirty="0" smtClean="0">
                <a:solidFill>
                  <a:srgbClr val="FF0000"/>
                </a:solidFill>
              </a:rPr>
              <a:t>1)</a:t>
            </a:r>
            <a:r>
              <a:rPr lang="es-ES" sz="4000" b="1" dirty="0" smtClean="0">
                <a:solidFill>
                  <a:srgbClr val="FF0000"/>
                </a:solidFill>
              </a:rPr>
              <a:t> Mateo 28:1.</a:t>
            </a:r>
            <a:endParaRPr lang="es-ES" b="1" dirty="0" smtClean="0">
              <a:solidFill>
                <a:srgbClr val="FF0000"/>
              </a:solidFill>
            </a:endParaRPr>
          </a:p>
          <a:p>
            <a:pPr>
              <a:buNone/>
            </a:pPr>
            <a:r>
              <a:rPr lang="es-ES" dirty="0" smtClean="0"/>
              <a:t>     “Avanzada ya la noche del sábado, al amanecer el </a:t>
            </a:r>
            <a:r>
              <a:rPr lang="es-ES" b="1" dirty="0" smtClean="0">
                <a:solidFill>
                  <a:srgbClr val="0070C0"/>
                </a:solidFill>
              </a:rPr>
              <a:t>PRIMER DÍA DE LA SEMANA</a:t>
            </a:r>
            <a:r>
              <a:rPr lang="es-ES" dirty="0" smtClean="0"/>
              <a:t> (o domingo), vino María Magdalena con la otra María a visitar el sepulcro”.</a:t>
            </a:r>
          </a:p>
          <a:p>
            <a:endParaRPr lang="es-ES" dirty="0" smtClean="0"/>
          </a:p>
          <a:p>
            <a:pPr marL="742950" indent="-742950">
              <a:buAutoNum type="arabicParenR" startAt="2"/>
            </a:pPr>
            <a:r>
              <a:rPr lang="es-ES" sz="3800" b="1" dirty="0" smtClean="0">
                <a:solidFill>
                  <a:srgbClr val="FF0000"/>
                </a:solidFill>
              </a:rPr>
              <a:t>Marcos 16:1, 2.</a:t>
            </a:r>
          </a:p>
          <a:p>
            <a:pPr marL="742950" indent="-742950">
              <a:buNone/>
            </a:pPr>
            <a:r>
              <a:rPr lang="es-ES" sz="3800" b="1" dirty="0" smtClean="0">
                <a:solidFill>
                  <a:srgbClr val="FF0000"/>
                </a:solidFill>
              </a:rPr>
              <a:t>          </a:t>
            </a:r>
            <a:r>
              <a:rPr lang="es-ES" dirty="0" smtClean="0"/>
              <a:t>"Pasada la fiesta del sábado, María Magdalena, y María madre de Santiago,  y Salomé, compraron  aromas para ir a embalsamar a Jesús. 2 Y partiendo muy de madrugada </a:t>
            </a:r>
            <a:r>
              <a:rPr lang="es-ES" i="1" dirty="0" smtClean="0"/>
              <a:t>el domingo </a:t>
            </a:r>
            <a:r>
              <a:rPr lang="es-ES" b="1" i="1" dirty="0" smtClean="0">
                <a:solidFill>
                  <a:srgbClr val="0070C0"/>
                </a:solidFill>
              </a:rPr>
              <a:t>PRIMER DÍA DE LA SEMANA</a:t>
            </a:r>
            <a:r>
              <a:rPr lang="es-ES" i="1" dirty="0" smtClean="0"/>
              <a:t>,</a:t>
            </a:r>
            <a:r>
              <a:rPr lang="es-ES" dirty="0" smtClean="0"/>
              <a:t> llegaron n al sepulcro, salido ya el sol.“</a:t>
            </a:r>
          </a:p>
          <a:p>
            <a:pPr marL="514350" indent="-514350">
              <a:buNone/>
            </a:pPr>
            <a:r>
              <a:rPr lang="es-ES" dirty="0" smtClean="0"/>
              <a:t> </a:t>
            </a:r>
          </a:p>
          <a:p>
            <a:pPr marL="514350" indent="-514350">
              <a:buAutoNum type="arabicParenR" startAt="3"/>
            </a:pPr>
            <a:r>
              <a:rPr lang="es-ES" sz="3300" b="1" dirty="0" smtClean="0">
                <a:solidFill>
                  <a:srgbClr val="FF0000"/>
                </a:solidFill>
              </a:rPr>
              <a:t>Marcos 16:9</a:t>
            </a:r>
            <a:endParaRPr lang="es-ES" dirty="0" smtClean="0"/>
          </a:p>
          <a:p>
            <a:pPr marL="514350" indent="-514350">
              <a:buNone/>
            </a:pPr>
            <a:r>
              <a:rPr lang="es-ES" dirty="0" smtClean="0"/>
              <a:t>       “Jesús habiendo resucitado de mañana, el domingo o </a:t>
            </a:r>
            <a:r>
              <a:rPr lang="es-ES" b="1" i="1" dirty="0" smtClean="0">
                <a:solidFill>
                  <a:srgbClr val="0070C0"/>
                </a:solidFill>
              </a:rPr>
              <a:t>PRIMER DÍA DE LA SEMANA,</a:t>
            </a:r>
            <a:r>
              <a:rPr lang="es-ES" dirty="0" smtClean="0"/>
              <a:t> se apareció primeramente a María Magdalena, de la cual había lanzado siete demonios."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chemeClr val="bg1"/>
          </a:solidFill>
        </p:spPr>
        <p:txBody>
          <a:bodyPr>
            <a:normAutofit lnSpcReduction="10000"/>
          </a:bodyPr>
          <a:lstStyle/>
          <a:p>
            <a:pPr>
              <a:buNone/>
            </a:pPr>
            <a:r>
              <a:rPr lang="es-ES" sz="3600" b="1" dirty="0" smtClean="0">
                <a:solidFill>
                  <a:srgbClr val="FF0000"/>
                </a:solidFill>
              </a:rPr>
              <a:t>4) Lucas 24:1</a:t>
            </a:r>
            <a:endParaRPr lang="es-ES" dirty="0" smtClean="0"/>
          </a:p>
          <a:p>
            <a:pPr>
              <a:buNone/>
            </a:pPr>
            <a:r>
              <a:rPr lang="es-ES" dirty="0" smtClean="0"/>
              <a:t>    “Mas el </a:t>
            </a:r>
            <a:r>
              <a:rPr lang="es-ES" b="1" i="1" dirty="0" smtClean="0">
                <a:solidFill>
                  <a:srgbClr val="0070C0"/>
                </a:solidFill>
              </a:rPr>
              <a:t>PRIMER DÍA DE LA SEMANA</a:t>
            </a:r>
            <a:r>
              <a:rPr lang="es-ES" i="1" dirty="0" smtClean="0"/>
              <a:t>,</a:t>
            </a:r>
            <a:r>
              <a:rPr lang="es-ES" dirty="0" smtClean="0"/>
              <a:t> muy de mañana, fueron estas mujeres al sepulcro, llevando los aromas que tenían preparados”.</a:t>
            </a:r>
          </a:p>
          <a:p>
            <a:pPr>
              <a:buNone/>
            </a:pPr>
            <a:endParaRPr lang="es-ES" dirty="0" smtClean="0"/>
          </a:p>
          <a:p>
            <a:pPr>
              <a:buNone/>
            </a:pPr>
            <a:r>
              <a:rPr lang="es-ES" dirty="0" smtClean="0"/>
              <a:t> </a:t>
            </a:r>
            <a:r>
              <a:rPr lang="es-ES" sz="3600" b="1" dirty="0" smtClean="0">
                <a:solidFill>
                  <a:srgbClr val="FF0000"/>
                </a:solidFill>
              </a:rPr>
              <a:t>5) Juan 20:1</a:t>
            </a:r>
            <a:endParaRPr lang="es-ES" dirty="0" smtClean="0"/>
          </a:p>
          <a:p>
            <a:pPr>
              <a:buNone/>
            </a:pPr>
            <a:r>
              <a:rPr lang="es-ES" dirty="0" smtClean="0"/>
              <a:t>     "El</a:t>
            </a:r>
            <a:r>
              <a:rPr lang="es-ES" b="1" dirty="0" smtClean="0">
                <a:solidFill>
                  <a:srgbClr val="0070C0"/>
                </a:solidFill>
              </a:rPr>
              <a:t> </a:t>
            </a:r>
            <a:r>
              <a:rPr lang="es-ES" b="1" i="1" dirty="0" smtClean="0">
                <a:solidFill>
                  <a:srgbClr val="0070C0"/>
                </a:solidFill>
              </a:rPr>
              <a:t>PRIMER DÍA DE LA SEMANA</a:t>
            </a:r>
            <a:r>
              <a:rPr lang="es-ES" i="1" dirty="0" smtClean="0"/>
              <a:t>,</a:t>
            </a:r>
            <a:r>
              <a:rPr lang="es-ES" dirty="0" smtClean="0"/>
              <a:t> al amanecer, cuando todavía estaba oscuro, fue María Magdalena al sepulcro, y vio quitada de el la  piedra”.</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bg1"/>
          </a:solidFill>
        </p:spPr>
        <p:txBody>
          <a:bodyPr/>
          <a:lstStyle/>
          <a:p>
            <a:pPr>
              <a:buNone/>
            </a:pPr>
            <a:endParaRPr lang="es-CO" dirty="0" smtClean="0"/>
          </a:p>
          <a:p>
            <a:pPr>
              <a:buNone/>
            </a:pPr>
            <a:endParaRPr lang="es-CO" dirty="0" smtClean="0"/>
          </a:p>
          <a:p>
            <a:pPr>
              <a:buNone/>
            </a:pPr>
            <a:r>
              <a:rPr lang="es-CO" dirty="0" smtClean="0"/>
              <a:t>6)</a:t>
            </a:r>
            <a:r>
              <a:rPr lang="es-CO" sz="3600" b="1" dirty="0" smtClean="0">
                <a:solidFill>
                  <a:srgbClr val="FF0000"/>
                </a:solidFill>
              </a:rPr>
              <a:t> Juan 20:19.</a:t>
            </a:r>
          </a:p>
          <a:p>
            <a:pPr>
              <a:buNone/>
            </a:pPr>
            <a:r>
              <a:rPr lang="es-CO" dirty="0" smtClean="0"/>
              <a:t>    Aquel mismo día </a:t>
            </a:r>
            <a:r>
              <a:rPr lang="es-CO" b="1" dirty="0" smtClean="0">
                <a:solidFill>
                  <a:srgbClr val="0070C0"/>
                </a:solidFill>
              </a:rPr>
              <a:t>PRIMERO DE LA SEMANA</a:t>
            </a:r>
            <a:r>
              <a:rPr lang="es-CO" dirty="0" smtClean="0"/>
              <a:t>, siendo ya muy tarde, y estando serradas las puerta de la casa donde se hallaban reunidos los discípulos por </a:t>
            </a:r>
            <a:r>
              <a:rPr lang="es-CO" dirty="0" smtClean="0">
                <a:solidFill>
                  <a:srgbClr val="0070C0"/>
                </a:solidFill>
              </a:rPr>
              <a:t>MIEDO</a:t>
            </a:r>
            <a:r>
              <a:rPr lang="es-CO" dirty="0" smtClean="0"/>
              <a:t> de los judíos, vino Jesús, y apareciéndose en medio de ellos, les dijo: La paz sea con vosotros.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92688"/>
          </a:xfrm>
          <a:solidFill>
            <a:schemeClr val="bg1"/>
          </a:solidFill>
        </p:spPr>
        <p:txBody>
          <a:bodyPr>
            <a:normAutofit fontScale="70000" lnSpcReduction="20000"/>
          </a:bodyPr>
          <a:lstStyle/>
          <a:p>
            <a:pPr>
              <a:buNone/>
            </a:pPr>
            <a:r>
              <a:rPr lang="es-ES" sz="4000" b="1" i="1" dirty="0" smtClean="0">
                <a:solidFill>
                  <a:srgbClr val="FF0000"/>
                </a:solidFill>
                <a:latin typeface="Algerian" pitchFamily="82" charset="0"/>
              </a:rPr>
              <a:t>De acuerdo a éste pasaje, ¿por qué estaban reunidos?</a:t>
            </a:r>
          </a:p>
          <a:p>
            <a:pPr>
              <a:buNone/>
            </a:pPr>
            <a:endParaRPr lang="es-ES" sz="4000" b="1" i="1" dirty="0" smtClean="0">
              <a:solidFill>
                <a:srgbClr val="FF0000"/>
              </a:solidFill>
              <a:latin typeface="Algerian" pitchFamily="82" charset="0"/>
            </a:endParaRPr>
          </a:p>
          <a:p>
            <a:pPr>
              <a:buNone/>
            </a:pPr>
            <a:r>
              <a:rPr lang="es-ES" sz="4000" i="1" dirty="0" smtClean="0"/>
              <a:t>         “Por </a:t>
            </a:r>
            <a:r>
              <a:rPr lang="es-ES" sz="4000" b="1" i="1" dirty="0" smtClean="0">
                <a:solidFill>
                  <a:srgbClr val="0070C0"/>
                </a:solidFill>
              </a:rPr>
              <a:t>MIEDO</a:t>
            </a:r>
            <a:r>
              <a:rPr lang="es-ES" sz="4000" i="1" dirty="0" smtClean="0"/>
              <a:t> de los judíos”.</a:t>
            </a:r>
          </a:p>
          <a:p>
            <a:pPr>
              <a:buNone/>
            </a:pPr>
            <a:endParaRPr lang="es-ES" sz="4000" b="1" i="1" dirty="0" smtClean="0">
              <a:solidFill>
                <a:srgbClr val="FF0000"/>
              </a:solidFill>
              <a:latin typeface="Algerian" pitchFamily="82" charset="0"/>
            </a:endParaRPr>
          </a:p>
          <a:p>
            <a:pPr>
              <a:buNone/>
            </a:pPr>
            <a:r>
              <a:rPr lang="es-ES" sz="4000" b="1" i="1" dirty="0" smtClean="0">
                <a:solidFill>
                  <a:srgbClr val="FF0000"/>
                </a:solidFill>
                <a:latin typeface="Algerian" pitchFamily="82" charset="0"/>
              </a:rPr>
              <a:t>¿Porqué no estaban reunidos celebrando la resurrección de Jesús?</a:t>
            </a:r>
          </a:p>
          <a:p>
            <a:pPr>
              <a:buNone/>
            </a:pPr>
            <a:endParaRPr lang="es-ES" sz="4000" dirty="0" smtClean="0"/>
          </a:p>
          <a:p>
            <a:pPr>
              <a:buNone/>
            </a:pPr>
            <a:r>
              <a:rPr lang="es-ES" sz="4000" dirty="0" smtClean="0"/>
              <a:t>    </a:t>
            </a:r>
            <a:r>
              <a:rPr lang="es-ES" sz="4000" b="1" dirty="0" smtClean="0">
                <a:solidFill>
                  <a:srgbClr val="FF0000"/>
                </a:solidFill>
              </a:rPr>
              <a:t>Marcos 16:11</a:t>
            </a:r>
            <a:r>
              <a:rPr lang="es-ES" sz="4000" dirty="0" smtClean="0"/>
              <a:t> Dice que a maría Magdalena que les trajo la noticia sobre la resurrección de Jesús, </a:t>
            </a:r>
            <a:r>
              <a:rPr lang="es-ES" sz="4000" b="1" dirty="0" smtClean="0">
                <a:solidFill>
                  <a:srgbClr val="0070C0"/>
                </a:solidFill>
              </a:rPr>
              <a:t>NO LA CREYERON</a:t>
            </a:r>
            <a:r>
              <a:rPr lang="es-ES" sz="4000" dirty="0" smtClean="0"/>
              <a:t>,</a:t>
            </a:r>
          </a:p>
          <a:p>
            <a:pPr>
              <a:buNone/>
            </a:pPr>
            <a:endParaRPr lang="es-ES" sz="4000" dirty="0" smtClean="0"/>
          </a:p>
          <a:p>
            <a:pPr>
              <a:buNone/>
            </a:pPr>
            <a:r>
              <a:rPr lang="es-ES" sz="4000" dirty="0" smtClean="0"/>
              <a:t>A dos discípulos que se dirigían a Emaus Jesús se les apareció, “trajeron a los demás la nueva: pero ni </a:t>
            </a:r>
            <a:r>
              <a:rPr lang="es-ES" sz="4000" b="1" dirty="0" smtClean="0">
                <a:solidFill>
                  <a:srgbClr val="0070C0"/>
                </a:solidFill>
              </a:rPr>
              <a:t>TAMPOCO</a:t>
            </a:r>
            <a:r>
              <a:rPr lang="es-ES" sz="4000" dirty="0" smtClean="0"/>
              <a:t> los</a:t>
            </a:r>
            <a:r>
              <a:rPr lang="es-ES" sz="4000" b="1" dirty="0" smtClean="0">
                <a:solidFill>
                  <a:srgbClr val="0070C0"/>
                </a:solidFill>
              </a:rPr>
              <a:t> CREYERON</a:t>
            </a:r>
            <a:r>
              <a:rPr lang="es-ES" sz="4000" dirty="0" smtClean="0"/>
              <a:t>” (Mar.16:12,13) </a:t>
            </a:r>
          </a:p>
          <a:p>
            <a:pPr>
              <a:buNone/>
            </a:pPr>
            <a:endParaRPr lang="es-ES" sz="4000" b="1" i="1" dirty="0" smtClean="0">
              <a:solidFill>
                <a:srgbClr val="FF0000"/>
              </a:solidFill>
              <a:latin typeface="Algerian" pitchFamily="82" charset="0"/>
            </a:endParaRPr>
          </a:p>
          <a:p>
            <a:pPr>
              <a:buNone/>
            </a:pPr>
            <a:endParaRPr lang="es-ES" sz="4000" b="1" i="1" dirty="0" smtClean="0">
              <a:solidFill>
                <a:srgbClr val="FF0000"/>
              </a:solidFill>
              <a:latin typeface="Algerian" pitchFamily="82" charset="0"/>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6">
              <a:lumMod val="60000"/>
              <a:lumOff val="40000"/>
            </a:schemeClr>
          </a:solidFill>
        </p:spPr>
        <p:txBody>
          <a:bodyPr>
            <a:normAutofit/>
          </a:bodyPr>
          <a:lstStyle/>
          <a:p>
            <a:pPr>
              <a:buNone/>
            </a:pPr>
            <a:r>
              <a:rPr lang="es-CO" dirty="0" smtClean="0"/>
              <a:t>   </a:t>
            </a:r>
            <a:r>
              <a:rPr lang="es-CO" b="1" dirty="0" smtClean="0">
                <a:solidFill>
                  <a:srgbClr val="FF0000"/>
                </a:solidFill>
              </a:rPr>
              <a:t> Marcos 16:14.</a:t>
            </a:r>
          </a:p>
          <a:p>
            <a:pPr>
              <a:buNone/>
            </a:pPr>
            <a:r>
              <a:rPr lang="es-CO" dirty="0" smtClean="0"/>
              <a:t>    En fin, apareció a los once apóstoles cuando estaban a la mesa; y les dio en rostro con su </a:t>
            </a:r>
            <a:r>
              <a:rPr lang="es-CO" b="1" dirty="0" smtClean="0">
                <a:solidFill>
                  <a:srgbClr val="0070C0"/>
                </a:solidFill>
              </a:rPr>
              <a:t>INCREDULIDAD</a:t>
            </a:r>
            <a:r>
              <a:rPr lang="es-CO" dirty="0" smtClean="0"/>
              <a:t> y dureza de corazón; porque no habían </a:t>
            </a:r>
            <a:r>
              <a:rPr lang="es-CO" b="1" u="sng" dirty="0" smtClean="0">
                <a:solidFill>
                  <a:srgbClr val="0070C0"/>
                </a:solidFill>
              </a:rPr>
              <a:t>CREIDO A LOS QUE LE HABÍAN VISTO RESUCITADO. </a:t>
            </a:r>
          </a:p>
          <a:p>
            <a:pPr>
              <a:buNone/>
            </a:pPr>
            <a:endParaRPr lang="es-CO" dirty="0" smtClean="0"/>
          </a:p>
          <a:p>
            <a:pPr>
              <a:buNone/>
            </a:pPr>
            <a:r>
              <a:rPr lang="es-CO" sz="2800" b="1" dirty="0" smtClean="0">
                <a:solidFill>
                  <a:srgbClr val="FF0000"/>
                </a:solidFill>
                <a:latin typeface="Algerian" pitchFamily="82" charset="0"/>
              </a:rPr>
              <a:t>   ¿Por qué otro motivo estaban reunidos?</a:t>
            </a:r>
          </a:p>
          <a:p>
            <a:pPr>
              <a:buNone/>
            </a:pPr>
            <a:r>
              <a:rPr lang="es-CO" sz="2800" b="1" dirty="0" smtClean="0">
                <a:solidFill>
                  <a:srgbClr val="FF0000"/>
                </a:solidFill>
                <a:latin typeface="Algerian" pitchFamily="82" charset="0"/>
              </a:rPr>
              <a:t>    </a:t>
            </a:r>
          </a:p>
          <a:p>
            <a:pPr>
              <a:buNone/>
            </a:pPr>
            <a:r>
              <a:rPr lang="es-CO" sz="2800" dirty="0" smtClean="0">
                <a:latin typeface="Agency FB" pitchFamily="34" charset="0"/>
              </a:rPr>
              <a:t>     Marcos dice “cuando estaban a la</a:t>
            </a:r>
            <a:r>
              <a:rPr lang="es-CO" sz="2800" b="1" dirty="0" smtClean="0">
                <a:solidFill>
                  <a:srgbClr val="0070C0"/>
                </a:solidFill>
                <a:latin typeface="Agency FB" pitchFamily="34" charset="0"/>
              </a:rPr>
              <a:t> MESA”</a:t>
            </a:r>
            <a:r>
              <a:rPr lang="es-CO" sz="2800" dirty="0" smtClean="0">
                <a:latin typeface="Agency FB" pitchFamily="34" charset="0"/>
              </a:rPr>
              <a:t>, Claramente nos dice el texto que estaban compartiendo los alimentos de la cena.</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p:spPr>
        <p:txBody>
          <a:bodyPr>
            <a:normAutofit fontScale="85000" lnSpcReduction="10000"/>
          </a:bodyPr>
          <a:lstStyle/>
          <a:p>
            <a:pPr algn="ctr">
              <a:buNone/>
            </a:pPr>
            <a:r>
              <a:rPr lang="es-ES" i="1" dirty="0" smtClean="0"/>
              <a:t>    María Magdalena había visto a Jesús el primer día (domingo) por la mañana, y los dos discípulos vieron a Jesús el mismo día cuando el día ya había “</a:t>
            </a:r>
            <a:r>
              <a:rPr lang="es-ES" b="1" i="1" dirty="0" smtClean="0">
                <a:solidFill>
                  <a:srgbClr val="0070C0"/>
                </a:solidFill>
              </a:rPr>
              <a:t>declinado</a:t>
            </a:r>
            <a:r>
              <a:rPr lang="es-ES" i="1" dirty="0" smtClean="0"/>
              <a:t>” </a:t>
            </a:r>
            <a:r>
              <a:rPr lang="es-ES" i="1" dirty="0" smtClean="0">
                <a:solidFill>
                  <a:srgbClr val="FF0000"/>
                </a:solidFill>
              </a:rPr>
              <a:t>(Luc. 24:29; DTG 742, eran las 6.30 pm)</a:t>
            </a:r>
            <a:r>
              <a:rPr lang="es-ES" i="1" dirty="0" smtClean="0"/>
              <a:t>, y regresaron a Jerusalén alrededor de las 8:oo pm.</a:t>
            </a:r>
          </a:p>
          <a:p>
            <a:endParaRPr lang="es-ES" b="1" i="1" dirty="0" smtClean="0"/>
          </a:p>
          <a:p>
            <a:pPr algn="ctr">
              <a:buNone/>
            </a:pPr>
            <a:r>
              <a:rPr lang="es-ES" b="1" i="1" dirty="0" smtClean="0"/>
              <a:t>    </a:t>
            </a:r>
            <a:r>
              <a:rPr lang="es-ES" b="1" i="1" dirty="0" smtClean="0">
                <a:solidFill>
                  <a:srgbClr val="FF0000"/>
                </a:solidFill>
                <a:latin typeface="Algerian" pitchFamily="82" charset="0"/>
              </a:rPr>
              <a:t>¿A qué día correspondía esa hora, al domingo o al lunes?</a:t>
            </a:r>
          </a:p>
          <a:p>
            <a:pPr algn="ctr">
              <a:buNone/>
            </a:pPr>
            <a:endParaRPr lang="es-ES" b="1" i="1" dirty="0" smtClean="0"/>
          </a:p>
          <a:p>
            <a:pPr>
              <a:buNone/>
            </a:pPr>
            <a:r>
              <a:rPr lang="es-ES" b="1" i="1" dirty="0" smtClean="0"/>
              <a:t>                                         </a:t>
            </a:r>
            <a:r>
              <a:rPr lang="es-ES" sz="3500" b="1" i="1" dirty="0" smtClean="0">
                <a:solidFill>
                  <a:srgbClr val="FF0000"/>
                </a:solidFill>
              </a:rPr>
              <a:t>Génesis 1:5,8,13.</a:t>
            </a:r>
          </a:p>
          <a:p>
            <a:pPr algn="ctr">
              <a:buNone/>
            </a:pPr>
            <a:r>
              <a:rPr lang="es-ES" b="1" i="1" dirty="0" smtClean="0"/>
              <a:t>     </a:t>
            </a:r>
            <a:r>
              <a:rPr lang="es-ES" i="1" dirty="0" smtClean="0"/>
              <a:t>Así de la</a:t>
            </a:r>
            <a:r>
              <a:rPr lang="es-ES" b="1" i="1" dirty="0" smtClean="0"/>
              <a:t> </a:t>
            </a:r>
            <a:r>
              <a:rPr lang="es-ES" b="1" i="1" dirty="0" smtClean="0">
                <a:solidFill>
                  <a:srgbClr val="0070C0"/>
                </a:solidFill>
              </a:rPr>
              <a:t>TARDE</a:t>
            </a:r>
            <a:r>
              <a:rPr lang="es-ES" b="1" i="1" dirty="0" smtClean="0"/>
              <a:t> </a:t>
            </a:r>
            <a:r>
              <a:rPr lang="es-ES" b="1" i="1" dirty="0" smtClean="0">
                <a:solidFill>
                  <a:srgbClr val="0070C0"/>
                </a:solidFill>
              </a:rPr>
              <a:t>AQUELLA</a:t>
            </a:r>
            <a:r>
              <a:rPr lang="es-ES" b="1" i="1" dirty="0" smtClean="0"/>
              <a:t> </a:t>
            </a:r>
            <a:r>
              <a:rPr lang="es-ES" i="1" dirty="0" smtClean="0"/>
              <a:t>y de la</a:t>
            </a:r>
            <a:r>
              <a:rPr lang="es-ES" b="1" i="1" dirty="0" smtClean="0"/>
              <a:t> </a:t>
            </a:r>
            <a:r>
              <a:rPr lang="es-ES" b="1" i="1" dirty="0" smtClean="0">
                <a:solidFill>
                  <a:srgbClr val="0070C0"/>
                </a:solidFill>
              </a:rPr>
              <a:t>MAÑANA</a:t>
            </a:r>
            <a:r>
              <a:rPr lang="es-ES" b="1" i="1" dirty="0" smtClean="0"/>
              <a:t> </a:t>
            </a:r>
            <a:r>
              <a:rPr lang="es-ES" b="1" i="1" dirty="0" smtClean="0">
                <a:solidFill>
                  <a:srgbClr val="0070C0"/>
                </a:solidFill>
              </a:rPr>
              <a:t>SIGUIENTE </a:t>
            </a:r>
            <a:r>
              <a:rPr lang="es-ES" i="1" dirty="0" smtClean="0"/>
              <a:t>resultó el primer</a:t>
            </a:r>
            <a:r>
              <a:rPr lang="es-ES" b="1" i="1" dirty="0" smtClean="0"/>
              <a:t> </a:t>
            </a:r>
            <a:r>
              <a:rPr lang="es-ES" b="1" i="1" dirty="0" smtClean="0">
                <a:solidFill>
                  <a:srgbClr val="0070C0"/>
                </a:solidFill>
              </a:rPr>
              <a:t>DIA</a:t>
            </a:r>
            <a:r>
              <a:rPr lang="es-ES" b="1" i="1" dirty="0" smtClean="0"/>
              <a:t>. </a:t>
            </a:r>
            <a:r>
              <a:rPr lang="es-ES" i="1" dirty="0" smtClean="0"/>
              <a:t>Note que el día comienza cuando el sol se pone, y termina cuando el sol se oculta nuevamente. Primero viene la parte oscura y después la parte clara del día.</a:t>
            </a:r>
          </a:p>
          <a:p>
            <a:endParaRPr lang="es-ES" b="1" i="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11" name="10 Título"/>
          <p:cNvSpPr>
            <a:spLocks noGrp="1"/>
          </p:cNvSpPr>
          <p:nvPr>
            <p:ph type="title"/>
          </p:nvPr>
        </p:nvSpPr>
        <p:spPr/>
        <p:txBody>
          <a:bodyPr/>
          <a:lstStyle/>
          <a:p>
            <a:r>
              <a:rPr lang="es-CO" dirty="0" smtClean="0">
                <a:latin typeface="Algerian" pitchFamily="82" charset="0"/>
              </a:rPr>
              <a:t>Día completo en la Biblia</a:t>
            </a:r>
            <a:endParaRPr lang="es-CO" dirty="0">
              <a:latin typeface="Algerian" pitchFamily="82" charset="0"/>
            </a:endParaRPr>
          </a:p>
        </p:txBody>
      </p:sp>
      <p:sp>
        <p:nvSpPr>
          <p:cNvPr id="17" name="16 Rectángulo"/>
          <p:cNvSpPr/>
          <p:nvPr/>
        </p:nvSpPr>
        <p:spPr>
          <a:xfrm>
            <a:off x="971600" y="1628800"/>
            <a:ext cx="3600400" cy="381642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8" name="17 Rectángulo"/>
          <p:cNvSpPr/>
          <p:nvPr/>
        </p:nvSpPr>
        <p:spPr>
          <a:xfrm>
            <a:off x="4572000" y="1628800"/>
            <a:ext cx="3456384" cy="38164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9" name="18 Terminador"/>
          <p:cNvSpPr/>
          <p:nvPr/>
        </p:nvSpPr>
        <p:spPr>
          <a:xfrm>
            <a:off x="827584" y="5661248"/>
            <a:ext cx="7344816" cy="93610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solidFill>
                  <a:schemeClr val="bg1"/>
                </a:solidFill>
              </a:rPr>
              <a:t>Este es el horario impuesto por Dios en la Creación: De tarde a tarde, 12 horas oscuro y 12 horas de luz. </a:t>
            </a:r>
            <a:br>
              <a:rPr lang="es-ES" sz="2000" b="1" dirty="0" smtClean="0">
                <a:solidFill>
                  <a:schemeClr val="bg1"/>
                </a:solidFill>
              </a:rPr>
            </a:br>
            <a:endParaRPr lang="es-CO" sz="20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to="" calcmode="lin" valueType="num">
                                      <p:cBhvr>
                                        <p:cTn id="7" dur="1" fill="hold"/>
                                        <p:tgtEl>
                                          <p:spTgt spid="11"/>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to="" calcmode="lin" valueType="num">
                                      <p:cBhvr>
                                        <p:cTn id="12" dur="1" fill="hold"/>
                                        <p:tgtEl>
                                          <p:spTgt spid="1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to="" calcmode="lin" valueType="num">
                                      <p:cBhvr>
                                        <p:cTn id="17" dur="1" fill="hold"/>
                                        <p:tgtEl>
                                          <p:spTgt spid="1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to="" calcmode="lin" valueType="num">
                                      <p:cBhvr>
                                        <p:cTn id="22" dur="1" fill="hold"/>
                                        <p:tgtEl>
                                          <p:spTgt spid="1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animBg="1"/>
      <p:bldP spid="18" grpId="0"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p:spPr>
        <p:txBody>
          <a:bodyPr>
            <a:normAutofit fontScale="62500" lnSpcReduction="20000"/>
          </a:bodyPr>
          <a:lstStyle/>
          <a:p>
            <a:pPr>
              <a:buNone/>
            </a:pPr>
            <a:r>
              <a:rPr lang="es-ES" b="1" i="1" dirty="0" smtClean="0"/>
              <a:t>      </a:t>
            </a:r>
            <a:r>
              <a:rPr lang="es-ES" sz="4400" dirty="0" smtClean="0"/>
              <a:t>Algunos declaran que los discípulos se habían reunido para santificar el primer día de la semana en honor a la resurrección. </a:t>
            </a:r>
          </a:p>
          <a:p>
            <a:pPr>
              <a:buNone/>
            </a:pPr>
            <a:endParaRPr lang="es-ES" sz="4400" dirty="0" smtClean="0"/>
          </a:p>
          <a:p>
            <a:pPr>
              <a:buNone/>
            </a:pPr>
            <a:r>
              <a:rPr lang="es-ES" sz="4400" dirty="0" smtClean="0"/>
              <a:t>    Pero allí encontramos cuatro puntos muy importantes.</a:t>
            </a:r>
          </a:p>
          <a:p>
            <a:pPr marL="514350" indent="-514350">
              <a:buNone/>
            </a:pPr>
            <a:endParaRPr lang="es-ES" sz="4400" dirty="0" smtClean="0"/>
          </a:p>
          <a:p>
            <a:pPr marL="514350" indent="-514350">
              <a:buNone/>
            </a:pPr>
            <a:r>
              <a:rPr lang="es-ES" sz="5100" b="1" dirty="0" smtClean="0">
                <a:solidFill>
                  <a:srgbClr val="FF0000"/>
                </a:solidFill>
              </a:rPr>
              <a:t>1)</a:t>
            </a:r>
            <a:r>
              <a:rPr lang="es-ES" sz="4400" dirty="0" smtClean="0"/>
              <a:t>    Los discípulos no habían </a:t>
            </a:r>
            <a:r>
              <a:rPr lang="es-ES" sz="4400" u="sng" dirty="0" smtClean="0">
                <a:solidFill>
                  <a:srgbClr val="0070C0"/>
                </a:solidFill>
              </a:rPr>
              <a:t>creído en la resurrección</a:t>
            </a:r>
            <a:r>
              <a:rPr lang="es-ES" sz="4400" dirty="0" smtClean="0"/>
              <a:t> de Jesús, desde la mañana hasta la tarde.</a:t>
            </a:r>
          </a:p>
          <a:p>
            <a:pPr marL="514350" indent="-514350">
              <a:buNone/>
            </a:pPr>
            <a:r>
              <a:rPr lang="es-ES" sz="5100" b="1" dirty="0" smtClean="0">
                <a:solidFill>
                  <a:srgbClr val="FF0000"/>
                </a:solidFill>
              </a:rPr>
              <a:t>2) </a:t>
            </a:r>
            <a:r>
              <a:rPr lang="es-ES" sz="4400" dirty="0" smtClean="0"/>
              <a:t>   No estaban celebrando un </a:t>
            </a:r>
            <a:r>
              <a:rPr lang="es-ES" sz="4400" u="sng" dirty="0" smtClean="0">
                <a:solidFill>
                  <a:srgbClr val="0070C0"/>
                </a:solidFill>
              </a:rPr>
              <a:t>cuto de gratitud</a:t>
            </a:r>
            <a:r>
              <a:rPr lang="es-ES" sz="4400" dirty="0" smtClean="0"/>
              <a:t>, ¿porqué? Sencillamente porque no habían creído en la resurrección de Jesús.</a:t>
            </a:r>
          </a:p>
          <a:p>
            <a:pPr marL="514350" indent="-514350">
              <a:buNone/>
            </a:pPr>
            <a:r>
              <a:rPr lang="es-ES" sz="5100" b="1" dirty="0" smtClean="0">
                <a:solidFill>
                  <a:srgbClr val="FF0000"/>
                </a:solidFill>
              </a:rPr>
              <a:t>3) </a:t>
            </a:r>
            <a:r>
              <a:rPr lang="es-ES" sz="4400" dirty="0" smtClean="0"/>
              <a:t>   Estaban a la mes, se habían</a:t>
            </a:r>
            <a:r>
              <a:rPr lang="es-ES" sz="4400" u="sng" dirty="0" smtClean="0">
                <a:solidFill>
                  <a:srgbClr val="0070C0"/>
                </a:solidFill>
              </a:rPr>
              <a:t> reunido para cenar.</a:t>
            </a:r>
          </a:p>
          <a:p>
            <a:pPr marL="514350" indent="-514350">
              <a:buNone/>
            </a:pPr>
            <a:r>
              <a:rPr lang="es-ES" sz="4500" b="1" dirty="0" smtClean="0">
                <a:solidFill>
                  <a:srgbClr val="FF0000"/>
                </a:solidFill>
              </a:rPr>
              <a:t>4)</a:t>
            </a:r>
            <a:r>
              <a:rPr lang="es-ES" sz="4400" dirty="0" smtClean="0"/>
              <a:t>    Esta reunión no se realizó en domingo sino en</a:t>
            </a:r>
            <a:r>
              <a:rPr lang="es-ES" sz="4400" u="sng" dirty="0" smtClean="0">
                <a:solidFill>
                  <a:srgbClr val="0070C0"/>
                </a:solidFill>
              </a:rPr>
              <a:t> lunes.</a:t>
            </a:r>
          </a:p>
          <a:p>
            <a:pPr marL="514350" indent="-514350">
              <a:buAutoNum type="arabicParenR"/>
            </a:pPr>
            <a:endParaRPr lang="es-ES" sz="4400" dirty="0" smtClean="0"/>
          </a:p>
          <a:p>
            <a:pPr marL="514350" indent="-514350">
              <a:buNone/>
            </a:pPr>
            <a:r>
              <a:rPr lang="es-ES" sz="4400" dirty="0" smtClean="0"/>
              <a:t>       </a:t>
            </a:r>
            <a:endParaRPr lang="es-CO" sz="44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8229600" cy="3917032"/>
          </a:xfrm>
          <a:solidFill>
            <a:srgbClr val="92D050"/>
          </a:solidFill>
        </p:spPr>
        <p:txBody>
          <a:bodyPr>
            <a:normAutofit/>
          </a:bodyPr>
          <a:lstStyle/>
          <a:p>
            <a:pPr>
              <a:buNone/>
            </a:pPr>
            <a:r>
              <a:rPr lang="es-ES" dirty="0" smtClean="0"/>
              <a:t>    </a:t>
            </a:r>
          </a:p>
          <a:p>
            <a:pPr>
              <a:buNone/>
            </a:pPr>
            <a:r>
              <a:rPr lang="es-ES" dirty="0" smtClean="0"/>
              <a:t>    Por eso </a:t>
            </a:r>
            <a:r>
              <a:rPr lang="es-CO" b="1" dirty="0" smtClean="0">
                <a:solidFill>
                  <a:srgbClr val="FF0000"/>
                </a:solidFill>
              </a:rPr>
              <a:t>Marcos 16:14. </a:t>
            </a:r>
            <a:r>
              <a:rPr lang="es-ES" dirty="0" smtClean="0"/>
              <a:t>Fue necesario que Jesús mismo fuera  “manifestado a los once .… y les echó en cara su </a:t>
            </a:r>
            <a:r>
              <a:rPr lang="es-ES" b="1" u="sng" dirty="0" smtClean="0">
                <a:solidFill>
                  <a:srgbClr val="0070C0"/>
                </a:solidFill>
              </a:rPr>
              <a:t>incredulidad</a:t>
            </a:r>
            <a:r>
              <a:rPr lang="es-ES" dirty="0" smtClean="0"/>
              <a:t> y dureza de corazón, por no haber </a:t>
            </a:r>
            <a:r>
              <a:rPr lang="es-ES" b="1" dirty="0" smtClean="0">
                <a:solidFill>
                  <a:srgbClr val="0070C0"/>
                </a:solidFill>
              </a:rPr>
              <a:t>creído a los que le habían visto después de haber resucitado.“ </a:t>
            </a:r>
            <a:endParaRPr lang="es-CO"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p:spPr>
        <p:txBody>
          <a:bodyPr>
            <a:normAutofit fontScale="92500" lnSpcReduction="10000"/>
          </a:bodyPr>
          <a:lstStyle/>
          <a:p>
            <a:pPr algn="ctr">
              <a:buNone/>
            </a:pPr>
            <a:r>
              <a:rPr lang="es-ES" b="1" i="1" dirty="0" smtClean="0"/>
              <a:t>    </a:t>
            </a:r>
            <a:r>
              <a:rPr lang="es-ES" b="1" i="1" dirty="0" smtClean="0">
                <a:latin typeface="+mj-lt"/>
              </a:rPr>
              <a:t> </a:t>
            </a:r>
            <a:r>
              <a:rPr lang="es-ES" sz="3900" b="1" i="1" dirty="0" smtClean="0">
                <a:solidFill>
                  <a:srgbClr val="002060"/>
                </a:solidFill>
                <a:latin typeface="+mj-lt"/>
              </a:rPr>
              <a:t>El séptimo texto refiriéndose al primer día tiene que ver con contribuciones solicitadas por Pablo para los pobres:</a:t>
            </a:r>
            <a:br>
              <a:rPr lang="es-ES" sz="3900" b="1" i="1" dirty="0" smtClean="0">
                <a:solidFill>
                  <a:srgbClr val="002060"/>
                </a:solidFill>
                <a:latin typeface="+mj-lt"/>
              </a:rPr>
            </a:br>
            <a:endParaRPr lang="es-ES" b="1" i="1" dirty="0" smtClean="0">
              <a:solidFill>
                <a:srgbClr val="002060"/>
              </a:solidFill>
              <a:latin typeface="+mj-lt"/>
            </a:endParaRPr>
          </a:p>
          <a:p>
            <a:pPr>
              <a:buNone/>
            </a:pPr>
            <a:r>
              <a:rPr lang="es-ES" sz="3900" b="1" dirty="0" smtClean="0">
                <a:solidFill>
                  <a:srgbClr val="FF0000"/>
                </a:solidFill>
              </a:rPr>
              <a:t>7)   1 Corintios 16:1, 2</a:t>
            </a:r>
          </a:p>
          <a:p>
            <a:pPr>
              <a:buNone/>
            </a:pPr>
            <a:r>
              <a:rPr lang="es-ES" dirty="0" smtClean="0"/>
              <a:t>     "En cuanto a las limosnas que se recogen para los santos.... </a:t>
            </a:r>
            <a:r>
              <a:rPr lang="es-ES" i="1" dirty="0" smtClean="0"/>
              <a:t>2 El</a:t>
            </a:r>
            <a:r>
              <a:rPr lang="es-ES" b="1" i="1" dirty="0" smtClean="0">
                <a:solidFill>
                  <a:srgbClr val="0070C0"/>
                </a:solidFill>
              </a:rPr>
              <a:t> PRIMER DÍA DE LA SEMANA</a:t>
            </a:r>
            <a:r>
              <a:rPr lang="es-ES" i="1" dirty="0" smtClean="0"/>
              <a:t>, cada uno de vosotros ponga aparte y deposite aquello que le dicte su buena voluntad, a fin de que no se hagan las colectas al mismo tiempo de mi llegada”.</a:t>
            </a:r>
            <a:r>
              <a:rPr lang="es-ES" dirty="0" smtClean="0"/>
              <a:t>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lnSpcReduction="10000"/>
          </a:bodyPr>
          <a:lstStyle/>
          <a:p>
            <a:pPr>
              <a:buNone/>
            </a:pPr>
            <a:r>
              <a:rPr lang="es-CO" dirty="0" smtClean="0"/>
              <a:t>     Note lo siguiente.</a:t>
            </a:r>
          </a:p>
          <a:p>
            <a:pPr marL="514350" indent="-514350">
              <a:buAutoNum type="arabicParenR"/>
            </a:pPr>
            <a:r>
              <a:rPr lang="es-CO" dirty="0" smtClean="0"/>
              <a:t>Pablo escribió este libro en el año 57 d.C. Y a esa fecha el apóstol se refiere al domingo como: </a:t>
            </a:r>
            <a:r>
              <a:rPr lang="es-CO" b="1" u="sng" dirty="0" smtClean="0">
                <a:solidFill>
                  <a:srgbClr val="0070C0"/>
                </a:solidFill>
              </a:rPr>
              <a:t>“primer día de la semana”.</a:t>
            </a:r>
          </a:p>
          <a:p>
            <a:pPr marL="514350" indent="-514350">
              <a:buAutoNum type="arabicParenR"/>
            </a:pPr>
            <a:endParaRPr lang="es-CO" dirty="0" smtClean="0"/>
          </a:p>
          <a:p>
            <a:pPr marL="514350" indent="-514350">
              <a:buAutoNum type="arabicParenR"/>
            </a:pPr>
            <a:r>
              <a:rPr lang="es-ES" i="1" dirty="0" smtClean="0"/>
              <a:t>Cada uno de vosotros ponga aparte. Indica que esto lo debían hacer regularmente El</a:t>
            </a:r>
            <a:r>
              <a:rPr lang="es-ES" b="1" i="1" dirty="0" smtClean="0">
                <a:solidFill>
                  <a:srgbClr val="0070C0"/>
                </a:solidFill>
              </a:rPr>
              <a:t> PRIMER DÍA DE LA SEMANA.</a:t>
            </a:r>
          </a:p>
          <a:p>
            <a:pPr marL="514350" indent="-514350">
              <a:buNone/>
            </a:pPr>
            <a:r>
              <a:rPr lang="es-ES" i="1" dirty="0" smtClean="0"/>
              <a:t>3)</a:t>
            </a:r>
            <a:r>
              <a:rPr lang="es-ES" b="1" i="1" dirty="0" smtClean="0">
                <a:solidFill>
                  <a:srgbClr val="0070C0"/>
                </a:solidFill>
              </a:rPr>
              <a:t> </a:t>
            </a:r>
            <a:r>
              <a:rPr lang="es-ES" i="1" dirty="0" smtClean="0"/>
              <a:t>En Gr. Par´heautó, equivalente a “</a:t>
            </a:r>
            <a:r>
              <a:rPr lang="es-ES" b="1" i="1" u="sng" dirty="0" smtClean="0">
                <a:solidFill>
                  <a:srgbClr val="0070C0"/>
                </a:solidFill>
              </a:rPr>
              <a:t>en su casa”</a:t>
            </a:r>
            <a:r>
              <a:rPr lang="es-ES" i="1" dirty="0" smtClean="0"/>
              <a:t>. Como lo traduce la versión Católica Biblia de Jerusalén. </a:t>
            </a:r>
            <a:endParaRPr lang="es-CO" dirty="0" smtClean="0"/>
          </a:p>
          <a:p>
            <a:pPr marL="514350" indent="-514350">
              <a:buAutoNum type="arabicParenR"/>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32000">
              <a:srgbClr val="000000">
                <a:alpha val="4000"/>
              </a:srgbClr>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6"/>
          </a:solidFill>
        </p:spPr>
        <p:txBody>
          <a:bodyPr/>
          <a:lstStyle/>
          <a:p>
            <a:pPr>
              <a:buNone/>
            </a:pPr>
            <a:r>
              <a:rPr lang="es-ES" b="1" i="1" dirty="0" smtClean="0"/>
              <a:t>    </a:t>
            </a:r>
            <a:r>
              <a:rPr lang="es-ES" dirty="0" smtClean="0"/>
              <a:t>Pablo no estaba sugiriendo cambiar el Sábado para poder recibir la colecta en un servicio el Domingo, primer día de la semana. ¡Más bien, el deseo de Pablo era que las colectas fueran hechas </a:t>
            </a:r>
            <a:r>
              <a:rPr lang="es-ES" b="1" u="sng" dirty="0" smtClean="0">
                <a:solidFill>
                  <a:srgbClr val="0070C0"/>
                </a:solidFill>
              </a:rPr>
              <a:t>durante la semana</a:t>
            </a:r>
            <a:r>
              <a:rPr lang="es-ES" dirty="0" smtClean="0"/>
              <a:t> para que él pudiese dedicar más tiempo a </a:t>
            </a:r>
            <a:r>
              <a:rPr lang="es-ES" b="1" u="sng" dirty="0" smtClean="0">
                <a:solidFill>
                  <a:srgbClr val="0070C0"/>
                </a:solidFill>
              </a:rPr>
              <a:t>predicar y enseñar en el Sábado!</a:t>
            </a:r>
          </a:p>
          <a:p>
            <a:pPr>
              <a:buNone/>
            </a:pPr>
            <a:endParaRPr lang="es-ES" b="1" u="sng" dirty="0" smtClean="0">
              <a:solidFill>
                <a:srgbClr val="0070C0"/>
              </a:solidFill>
            </a:endParaRPr>
          </a:p>
          <a:p>
            <a:pPr algn="ctr">
              <a:buNone/>
            </a:pPr>
            <a:r>
              <a:rPr lang="es-ES" dirty="0" smtClean="0"/>
              <a:t>    Los escritos de Pablo nos dicen que él asistía los sábados a la sinagoga, </a:t>
            </a:r>
            <a:r>
              <a:rPr lang="es-ES" dirty="0" smtClean="0">
                <a:solidFill>
                  <a:srgbClr val="FF0000"/>
                </a:solidFill>
              </a:rPr>
              <a:t>Léase Hechos 13:14; 42; 44; 17:2.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832648"/>
          </a:xfrm>
          <a:solidFill>
            <a:srgbClr val="FFFF00"/>
          </a:solidFill>
        </p:spPr>
        <p:txBody>
          <a:bodyPr>
            <a:normAutofit/>
          </a:bodyPr>
          <a:lstStyle/>
          <a:p>
            <a:pPr>
              <a:buNone/>
            </a:pPr>
            <a:r>
              <a:rPr lang="es-CO" dirty="0" smtClean="0"/>
              <a:t>    </a:t>
            </a:r>
          </a:p>
          <a:p>
            <a:pPr algn="ctr">
              <a:buNone/>
            </a:pPr>
            <a:r>
              <a:rPr lang="es-CO" dirty="0" smtClean="0"/>
              <a:t>    Por otra parte, el libro Hechos de los apóstoles fue escrito entre los años 61 al 63, donde se nos dice lo que enseñaba y hacía Pablo, guardaba el sábado, séptimo día de la semana, y no el domingo, primer día de la semana, conforme Dios lo ordenaba </a:t>
            </a:r>
            <a:r>
              <a:rPr lang="es-CO" dirty="0" smtClean="0">
                <a:solidFill>
                  <a:srgbClr val="FF0000"/>
                </a:solidFill>
              </a:rPr>
              <a:t>(Gén.2:1-3; Éxodo 20:8-11). </a:t>
            </a:r>
            <a:endParaRPr lang="es-CO" dirty="0" smtClean="0"/>
          </a:p>
          <a:p>
            <a:pPr algn="ctr">
              <a:buNone/>
            </a:pPr>
            <a:r>
              <a:rPr lang="es-CO" dirty="0" smtClean="0"/>
              <a:t>Pablo decía: </a:t>
            </a:r>
            <a:r>
              <a:rPr lang="es-CO" b="1" dirty="0" smtClean="0"/>
              <a:t>“Lo que vale es guardar los Mandamientos de Dios”</a:t>
            </a:r>
            <a:r>
              <a:rPr lang="es-CO" dirty="0" smtClean="0"/>
              <a:t> </a:t>
            </a:r>
            <a:r>
              <a:rPr lang="es-CO" dirty="0" smtClean="0">
                <a:solidFill>
                  <a:srgbClr val="FF0000"/>
                </a:solidFill>
              </a:rPr>
              <a:t>(1 Corintios 7:19)</a:t>
            </a:r>
            <a:r>
              <a:rPr lang="es-CO" dirty="0" smtClean="0"/>
              <a:t>, y el sábado es el cuarto mandamiento.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2">
              <a:lumMod val="20000"/>
              <a:lumOff val="80000"/>
            </a:schemeClr>
          </a:solidFill>
        </p:spPr>
        <p:txBody>
          <a:bodyPr>
            <a:normAutofit fontScale="92500" lnSpcReduction="20000"/>
          </a:bodyPr>
          <a:lstStyle/>
          <a:p>
            <a:pPr algn="ctr">
              <a:buNone/>
            </a:pPr>
            <a:r>
              <a:rPr lang="es-ES" b="1" i="1" dirty="0" smtClean="0"/>
              <a:t>    </a:t>
            </a:r>
            <a:r>
              <a:rPr lang="es-ES" sz="3600" b="1" i="1" dirty="0" smtClean="0">
                <a:solidFill>
                  <a:srgbClr val="FF0000"/>
                </a:solidFill>
              </a:rPr>
              <a:t>El octavo y último texto refiriéndose al primer día, tiene que ver con una reunión de despedida a la que Pablo asistió en el primer </a:t>
            </a:r>
            <a:r>
              <a:rPr lang="es-ES" b="1" i="1" dirty="0" smtClean="0">
                <a:solidFill>
                  <a:srgbClr val="FF0000"/>
                </a:solidFill>
              </a:rPr>
              <a:t>día de la semana</a:t>
            </a:r>
            <a:r>
              <a:rPr lang="es-ES" b="1" i="1" dirty="0" smtClean="0"/>
              <a:t>.</a:t>
            </a:r>
          </a:p>
          <a:p>
            <a:pPr>
              <a:buNone/>
            </a:pPr>
            <a:endParaRPr lang="es-ES" b="1" i="1" dirty="0" smtClean="0"/>
          </a:p>
          <a:p>
            <a:pPr marL="742950" indent="-742950">
              <a:buAutoNum type="arabicParenR" startAt="8"/>
            </a:pPr>
            <a:r>
              <a:rPr lang="es-ES" sz="3600" b="1" dirty="0" smtClean="0">
                <a:solidFill>
                  <a:srgbClr val="FF0000"/>
                </a:solidFill>
              </a:rPr>
              <a:t>Hechos 20:7, 8</a:t>
            </a:r>
          </a:p>
          <a:p>
            <a:pPr marL="514350" indent="-514350">
              <a:buNone/>
            </a:pPr>
            <a:r>
              <a:rPr lang="es-ES" i="1" dirty="0" smtClean="0"/>
              <a:t>       “Mas como el </a:t>
            </a:r>
            <a:r>
              <a:rPr lang="es-ES" b="1" i="1" dirty="0" smtClean="0">
                <a:solidFill>
                  <a:srgbClr val="0070C0"/>
                </a:solidFill>
              </a:rPr>
              <a:t>PRIMER DÍA DE LA SEMANA</a:t>
            </a:r>
            <a:r>
              <a:rPr lang="es-ES" i="1" dirty="0" smtClean="0"/>
              <a:t>, nos hubiésemos congregado para partir, y comer el pan eucarístico, Pablo que había de marchar al día siguiente, conferenciaba con los oyentes, y alargó la platica hasta la medianoche.</a:t>
            </a:r>
            <a:r>
              <a:rPr lang="es-ES" i="1" dirty="0" smtClean="0">
                <a:solidFill>
                  <a:srgbClr val="FF0000"/>
                </a:solidFill>
              </a:rPr>
              <a:t> 8</a:t>
            </a:r>
            <a:r>
              <a:rPr lang="es-ES" i="1" dirty="0" smtClean="0"/>
              <a:t> Es de advertir que en el cenáculo o sala donde estábamos congregados, había gran copia de luces.</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6">
              <a:lumMod val="60000"/>
              <a:lumOff val="40000"/>
            </a:schemeClr>
          </a:solidFill>
        </p:spPr>
        <p:txBody>
          <a:bodyPr>
            <a:normAutofit fontScale="85000" lnSpcReduction="20000"/>
          </a:bodyPr>
          <a:lstStyle/>
          <a:p>
            <a:pPr>
              <a:buNone/>
            </a:pPr>
            <a:r>
              <a:rPr lang="es-ES" dirty="0" smtClean="0"/>
              <a:t>           En este texto hay barios puntos para considerar:</a:t>
            </a:r>
          </a:p>
          <a:p>
            <a:pPr>
              <a:buNone/>
            </a:pPr>
            <a:endParaRPr lang="es-ES" sz="3300" b="1" dirty="0" smtClean="0">
              <a:solidFill>
                <a:srgbClr val="FF0000"/>
              </a:solidFill>
            </a:endParaRPr>
          </a:p>
          <a:p>
            <a:pPr>
              <a:buNone/>
            </a:pPr>
            <a:r>
              <a:rPr lang="es-ES" sz="3300" b="1" dirty="0" smtClean="0">
                <a:solidFill>
                  <a:srgbClr val="FF0000"/>
                </a:solidFill>
              </a:rPr>
              <a:t>1</a:t>
            </a:r>
            <a:r>
              <a:rPr lang="es-ES" dirty="0" smtClean="0"/>
              <a:t>)   Lucas escribió el libro de Hechos de los apóstoles del año 61 al 63,  o sea 32 años después del ascenso de Jesús al cielo, y los discípulos llaman al domingo “</a:t>
            </a:r>
            <a:r>
              <a:rPr lang="es-ES" b="1" dirty="0" smtClean="0"/>
              <a:t>primer día de la semana</a:t>
            </a:r>
            <a:r>
              <a:rPr lang="es-ES" dirty="0" smtClean="0"/>
              <a:t>”.</a:t>
            </a:r>
          </a:p>
          <a:p>
            <a:pPr marL="514350" indent="-514350">
              <a:buNone/>
            </a:pPr>
            <a:r>
              <a:rPr lang="es-ES" sz="3300" b="1" dirty="0" smtClean="0">
                <a:solidFill>
                  <a:srgbClr val="FF0000"/>
                </a:solidFill>
              </a:rPr>
              <a:t>2</a:t>
            </a:r>
            <a:r>
              <a:rPr lang="es-ES" dirty="0" smtClean="0"/>
              <a:t>)    Se reunieron para “partir el pan”. Este hecho no indica que el día era sagrado, pues los discípulos desde los primeros tiempos partían el pan todos los días de la semana:</a:t>
            </a:r>
          </a:p>
          <a:p>
            <a:pPr marL="514350" indent="-514350">
              <a:buNone/>
            </a:pPr>
            <a:r>
              <a:rPr lang="es-ES" dirty="0" smtClean="0"/>
              <a:t>      </a:t>
            </a:r>
          </a:p>
          <a:p>
            <a:pPr marL="514350" indent="-514350">
              <a:buNone/>
            </a:pPr>
            <a:r>
              <a:rPr lang="es-ES" dirty="0" smtClean="0"/>
              <a:t>       </a:t>
            </a:r>
            <a:r>
              <a:rPr lang="es-ES" b="1" dirty="0" smtClean="0">
                <a:solidFill>
                  <a:srgbClr val="FF0000"/>
                </a:solidFill>
              </a:rPr>
              <a:t> Hechos 2:46.</a:t>
            </a:r>
          </a:p>
          <a:p>
            <a:pPr marL="514350" indent="-514350">
              <a:buNone/>
            </a:pPr>
            <a:r>
              <a:rPr lang="es-ES" dirty="0" smtClean="0"/>
              <a:t>        "Y acudiendo asiduamente unánimes </a:t>
            </a:r>
            <a:r>
              <a:rPr lang="es-ES" b="1" dirty="0" smtClean="0">
                <a:solidFill>
                  <a:srgbClr val="0070C0"/>
                </a:solidFill>
              </a:rPr>
              <a:t>cada día</a:t>
            </a:r>
            <a:r>
              <a:rPr lang="es-ES" dirty="0" smtClean="0"/>
              <a:t>… </a:t>
            </a:r>
            <a:r>
              <a:rPr lang="es-ES" b="1" dirty="0" smtClean="0">
                <a:solidFill>
                  <a:srgbClr val="0070C0"/>
                </a:solidFill>
              </a:rPr>
              <a:t>partiendo el pan por las casas</a:t>
            </a:r>
            <a:r>
              <a:rPr lang="es-ES" dirty="0" smtClean="0"/>
              <a:t>, comían juntos con alegría y sencillez de corazón."</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050904" cy="5832648"/>
          </a:xfrm>
          <a:solidFill>
            <a:schemeClr val="tx1"/>
          </a:solidFill>
        </p:spPr>
        <p:txBody>
          <a:bodyPr>
            <a:normAutofit/>
          </a:bodyPr>
          <a:lstStyle/>
          <a:p>
            <a:pPr marL="514350" indent="-514350">
              <a:buNone/>
            </a:pPr>
            <a:endParaRPr lang="es-ES" dirty="0" smtClean="0"/>
          </a:p>
          <a:p>
            <a:pPr marL="514350" indent="-514350">
              <a:buNone/>
            </a:pPr>
            <a:endParaRPr lang="es-ES" dirty="0" smtClean="0"/>
          </a:p>
          <a:p>
            <a:pPr marL="514350" indent="-514350" algn="ctr">
              <a:buNone/>
            </a:pPr>
            <a:r>
              <a:rPr lang="es-ES" dirty="0" smtClean="0">
                <a:solidFill>
                  <a:schemeClr val="bg1"/>
                </a:solidFill>
              </a:rPr>
              <a:t>3)  Note también que la reunión tomó lugar de noche, ya que el versículo (verso 8) dice: </a:t>
            </a:r>
            <a:r>
              <a:rPr lang="es-ES" b="1" dirty="0" smtClean="0">
                <a:solidFill>
                  <a:schemeClr val="bg1"/>
                </a:solidFill>
              </a:rPr>
              <a:t>"Y había muchas lámparas en el aposento alto.“</a:t>
            </a:r>
          </a:p>
          <a:p>
            <a:pPr marL="514350" indent="-514350">
              <a:buNone/>
            </a:pPr>
            <a:r>
              <a:rPr lang="es-ES" dirty="0" smtClean="0"/>
              <a:t>      </a:t>
            </a:r>
          </a:p>
          <a:p>
            <a:pPr marL="514350" indent="-514350">
              <a:buNone/>
            </a:pPr>
            <a:r>
              <a:rPr lang="es-ES" dirty="0" smtClean="0"/>
              <a:t>    </a:t>
            </a:r>
            <a:endParaRPr lang="es-CO" dirty="0"/>
          </a:p>
        </p:txBody>
      </p:sp>
      <p:pic>
        <p:nvPicPr>
          <p:cNvPr id="23554" name="Picture 2" descr="http://t2.gstatic.com/images?q=tbn:ANd9GcRCmLfr1D2qphvUEHC8RtOrVu3n8A-NJRYqCRw04Ilp0uD3HtuTuQ"/>
          <p:cNvPicPr>
            <a:picLocks noChangeAspect="1" noChangeArrowheads="1"/>
          </p:cNvPicPr>
          <p:nvPr/>
        </p:nvPicPr>
        <p:blipFill>
          <a:blip r:embed="rId2" cstate="print"/>
          <a:srcRect/>
          <a:stretch>
            <a:fillRect/>
          </a:stretch>
        </p:blipFill>
        <p:spPr bwMode="auto">
          <a:xfrm>
            <a:off x="6300192" y="1628800"/>
            <a:ext cx="2232248" cy="3086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 to="" calcmode="lin" valueType="num">
                                      <p:cBhvr>
                                        <p:cTn id="7" dur="1" fill="hold"/>
                                        <p:tgtEl>
                                          <p:spTgt spid="2355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906888" cy="5400601"/>
          </a:xfrm>
        </p:spPr>
        <p:txBody>
          <a:bodyPr>
            <a:normAutofit lnSpcReduction="10000"/>
          </a:bodyPr>
          <a:lstStyle/>
          <a:p>
            <a:pPr marL="514350" indent="-514350" algn="ctr">
              <a:buNone/>
            </a:pPr>
            <a:r>
              <a:rPr lang="es-ES" dirty="0" smtClean="0"/>
              <a:t>     </a:t>
            </a:r>
            <a:r>
              <a:rPr lang="es-ES" sz="3000" dirty="0" smtClean="0"/>
              <a:t> Un día, de acuerdo a las Escrituras, se mide de tarde a tarde, como los explicamos en la diapositiva N° 20 y 21,  O sea que La parte obscura del día, el anochecer, viene primero en la Biblia, y después viene la parte de la luz del día (Leer nuevamente Génesis 1:5, 8, 13).</a:t>
            </a:r>
          </a:p>
          <a:p>
            <a:pPr marL="514350" indent="-514350">
              <a:buNone/>
            </a:pPr>
            <a:endParaRPr lang="es-ES" dirty="0" smtClean="0"/>
          </a:p>
          <a:p>
            <a:pPr marL="514350" indent="-514350">
              <a:buNone/>
            </a:pPr>
            <a:endParaRPr lang="es-CO" dirty="0" smtClean="0"/>
          </a:p>
          <a:p>
            <a:endParaRPr lang="es-CO" dirty="0" smtClean="0"/>
          </a:p>
          <a:p>
            <a:endParaRPr lang="es-CO" dirty="0"/>
          </a:p>
        </p:txBody>
      </p:sp>
      <p:pic>
        <p:nvPicPr>
          <p:cNvPr id="1026" name="Picture 2" descr="http://t1.gstatic.com/images?q=tbn:ANd9GcQopAGKw7tzghE0uEis5lbubOmOxn0H4XTXfz0JWrrpjjmpm-kdQg"/>
          <p:cNvPicPr>
            <a:picLocks noChangeAspect="1" noChangeArrowheads="1"/>
          </p:cNvPicPr>
          <p:nvPr/>
        </p:nvPicPr>
        <p:blipFill>
          <a:blip r:embed="rId2" cstate="print"/>
          <a:srcRect/>
          <a:stretch>
            <a:fillRect/>
          </a:stretch>
        </p:blipFill>
        <p:spPr bwMode="auto">
          <a:xfrm>
            <a:off x="5580112" y="980728"/>
            <a:ext cx="3240360" cy="4104456"/>
          </a:xfrm>
          <a:prstGeom prst="rect">
            <a:avLst/>
          </a:prstGeom>
          <a:noFill/>
        </p:spPr>
      </p:pic>
      <p:sp>
        <p:nvSpPr>
          <p:cNvPr id="5" name="4 Rectángulo"/>
          <p:cNvSpPr/>
          <p:nvPr/>
        </p:nvSpPr>
        <p:spPr>
          <a:xfrm>
            <a:off x="5508104" y="5301208"/>
            <a:ext cx="3312368" cy="646331"/>
          </a:xfrm>
          <a:prstGeom prst="rect">
            <a:avLst/>
          </a:prstGeom>
          <a:solidFill>
            <a:srgbClr val="FF0000"/>
          </a:solidFill>
        </p:spPr>
        <p:txBody>
          <a:bodyPr wrap="square">
            <a:spAutoFit/>
          </a:bodyPr>
          <a:lstStyle/>
          <a:p>
            <a:pPr algn="ctr">
              <a:buNone/>
            </a:pPr>
            <a:r>
              <a:rPr lang="es-CO" b="1" dirty="0" smtClean="0">
                <a:solidFill>
                  <a:schemeClr val="bg1"/>
                </a:solidFill>
              </a:rPr>
              <a:t>Jesús siempre se basaba en las escrituras.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1"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a:buNone/>
            </a:pPr>
            <a:endParaRPr lang="es-ES" dirty="0" smtClean="0"/>
          </a:p>
          <a:p>
            <a:pPr>
              <a:buNone/>
            </a:pPr>
            <a:r>
              <a:rPr lang="es-ES" dirty="0" smtClean="0"/>
              <a:t>4) Pablo citó esta reunión </a:t>
            </a:r>
            <a:r>
              <a:rPr lang="es-ES" b="1" i="1" dirty="0" smtClean="0"/>
              <a:t>para el anochecer del Sábado (parte obscura del Domingo),</a:t>
            </a:r>
            <a:r>
              <a:rPr lang="es-ES" dirty="0" smtClean="0"/>
              <a:t> y "alargó el discurso hasta la medianoche." (Hechos 20:7).</a:t>
            </a:r>
          </a:p>
          <a:p>
            <a:pPr>
              <a:buNone/>
            </a:pPr>
            <a:endParaRPr lang="es-ES" dirty="0" smtClean="0"/>
          </a:p>
          <a:p>
            <a:pPr algn="ctr">
              <a:buNone/>
            </a:pPr>
            <a:r>
              <a:rPr lang="es-ES" dirty="0" smtClean="0"/>
              <a:t>    </a:t>
            </a:r>
            <a:r>
              <a:rPr lang="es-ES" b="1" i="1" dirty="0" smtClean="0"/>
              <a:t>El libro de Hechos registra ochenta y cuatro reuniones en el Sábado, pero solo una reunión la noche del Sábado (parte obscura del Domingo).</a:t>
            </a:r>
          </a:p>
          <a:p>
            <a:pPr>
              <a:buNone/>
            </a:pPr>
            <a:endParaRPr lang="es-ES" b="1" i="1" dirty="0" smtClean="0"/>
          </a:p>
          <a:p>
            <a:pPr>
              <a:buNone/>
            </a:pPr>
            <a:r>
              <a:rPr lang="es-ES" b="1" i="1" dirty="0" smtClean="0"/>
              <a:t>   </a:t>
            </a:r>
            <a:r>
              <a:rPr lang="es-ES" sz="3900" b="1" dirty="0" smtClean="0">
                <a:solidFill>
                  <a:srgbClr val="FF0000"/>
                </a:solidFill>
              </a:rPr>
              <a:t> ¿Debe ser esto interpretado como una orden para cambiar el día de adoración? </a:t>
            </a:r>
            <a:br>
              <a:rPr lang="es-ES" sz="3900" b="1" dirty="0" smtClean="0">
                <a:solidFill>
                  <a:srgbClr val="FF0000"/>
                </a:solidFill>
              </a:rPr>
            </a:br>
            <a:endParaRPr lang="es-ES" b="1"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to="" calcmode="lin" valueType="num">
                                      <p:cBhvr>
                                        <p:cTn id="1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lstStyle/>
          <a:p>
            <a:pPr>
              <a:buNone/>
            </a:pPr>
            <a:r>
              <a:rPr lang="es-CO" sz="3600" b="1" dirty="0" smtClean="0">
                <a:solidFill>
                  <a:srgbClr val="FF0000"/>
                </a:solidFill>
              </a:rPr>
              <a:t>5</a:t>
            </a:r>
            <a:r>
              <a:rPr lang="es-CO" dirty="0" smtClean="0"/>
              <a:t>) Note que el texto dice: “</a:t>
            </a:r>
            <a:r>
              <a:rPr lang="es-CO" b="1" dirty="0" smtClean="0"/>
              <a:t>Pablo, que había de marchar al día siguiente</a:t>
            </a:r>
            <a:r>
              <a:rPr lang="es-CO" dirty="0" smtClean="0"/>
              <a:t>”, el domingo de día.</a:t>
            </a:r>
          </a:p>
          <a:p>
            <a:pPr>
              <a:buNone/>
            </a:pPr>
            <a:endParaRPr lang="es-CO" dirty="0" smtClean="0"/>
          </a:p>
          <a:p>
            <a:pPr>
              <a:buNone/>
            </a:pPr>
            <a:endParaRPr lang="es-CO" dirty="0"/>
          </a:p>
        </p:txBody>
      </p:sp>
      <p:pic>
        <p:nvPicPr>
          <p:cNvPr id="2050" name="Picture 2" descr="http://t2.gstatic.com/images?q=tbn:ANd9GcQ5wBqpKdIB_7rslyoKuCuzm1g--MEHtKd6W5TCDYRAcH2lDH8rGA"/>
          <p:cNvPicPr>
            <a:picLocks noChangeAspect="1" noChangeArrowheads="1"/>
          </p:cNvPicPr>
          <p:nvPr/>
        </p:nvPicPr>
        <p:blipFill>
          <a:blip r:embed="rId2" cstate="print"/>
          <a:srcRect/>
          <a:stretch>
            <a:fillRect/>
          </a:stretch>
        </p:blipFill>
        <p:spPr bwMode="auto">
          <a:xfrm>
            <a:off x="971600" y="1412776"/>
            <a:ext cx="7056784" cy="4104456"/>
          </a:xfrm>
          <a:prstGeom prst="rect">
            <a:avLst/>
          </a:prstGeom>
          <a:solidFill>
            <a:schemeClr val="accent2">
              <a:lumMod val="20000"/>
              <a:lumOff val="80000"/>
            </a:schemeClr>
          </a:solidFill>
        </p:spPr>
      </p:pic>
      <p:sp>
        <p:nvSpPr>
          <p:cNvPr id="5" name="4 Rectángulo"/>
          <p:cNvSpPr/>
          <p:nvPr/>
        </p:nvSpPr>
        <p:spPr>
          <a:xfrm>
            <a:off x="539552" y="5733256"/>
            <a:ext cx="8208912" cy="646331"/>
          </a:xfrm>
          <a:prstGeom prst="rect">
            <a:avLst/>
          </a:prstGeom>
          <a:solidFill>
            <a:schemeClr val="tx1"/>
          </a:solidFill>
        </p:spPr>
        <p:txBody>
          <a:bodyPr wrap="square">
            <a:spAutoFit/>
          </a:bodyPr>
          <a:lstStyle/>
          <a:p>
            <a:pPr algn="ctr"/>
            <a:r>
              <a:rPr lang="es-ES" b="1" dirty="0" smtClean="0">
                <a:solidFill>
                  <a:schemeClr val="bg1"/>
                </a:solidFill>
              </a:rPr>
              <a:t>Pablo no dedicó el día domingo para la adoración con sus hermanos en la fe, sino que se dirigió a Asón ciudad que distaba 32 kilómetros de Troas a pie.</a:t>
            </a:r>
            <a:endParaRPr lang="es-CO"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rgbClr val="92D050"/>
          </a:solidFill>
        </p:spPr>
        <p:txBody>
          <a:bodyPr>
            <a:normAutofit fontScale="92500" lnSpcReduction="20000"/>
          </a:bodyPr>
          <a:lstStyle/>
          <a:p>
            <a:pPr>
              <a:buNone/>
            </a:pPr>
            <a:r>
              <a:rPr lang="es-CO" dirty="0" smtClean="0"/>
              <a:t>    </a:t>
            </a:r>
          </a:p>
          <a:p>
            <a:pPr>
              <a:buNone/>
            </a:pPr>
            <a:r>
              <a:rPr lang="es-CO" dirty="0" smtClean="0"/>
              <a:t>    Como usted se habrá dado cuenta en ninguno de los ocho textos mencionados se ordena santificar el domingo o primer día de la semana, en remplazo del séptimo día, sábado ordenado por Dios. </a:t>
            </a:r>
          </a:p>
          <a:p>
            <a:pPr>
              <a:buNone/>
            </a:pPr>
            <a:endParaRPr lang="es-CO" dirty="0" smtClean="0"/>
          </a:p>
          <a:p>
            <a:pPr>
              <a:buNone/>
            </a:pPr>
            <a:r>
              <a:rPr lang="es-CO" dirty="0" smtClean="0"/>
              <a:t>    Por el contrario Jesús ordenó a sus discípulos que debían orar para que no tuvieran que huir en sábado, y que enseñaran a los nuevos discípulos a “guardar  todo lo que Él les había enseñado” </a:t>
            </a:r>
            <a:r>
              <a:rPr lang="es-CO" dirty="0" smtClean="0">
                <a:solidFill>
                  <a:srgbClr val="FF0000"/>
                </a:solidFill>
              </a:rPr>
              <a:t>(Mat.28:20).</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a:buNone/>
            </a:pPr>
            <a:r>
              <a:rPr lang="es-CO" dirty="0" smtClean="0"/>
              <a:t>    Note lo que Jesús había dicho en el sermón del monte</a:t>
            </a:r>
            <a:r>
              <a:rPr lang="es-CO" dirty="0" smtClean="0">
                <a:solidFill>
                  <a:srgbClr val="FF0000"/>
                </a:solidFill>
              </a:rPr>
              <a:t> Mateo 5:17,18. Versión Católica Felix Torres Amat.</a:t>
            </a:r>
          </a:p>
          <a:p>
            <a:pPr>
              <a:buNone/>
            </a:pPr>
            <a:endParaRPr lang="es-CO" dirty="0" smtClean="0"/>
          </a:p>
          <a:p>
            <a:pPr>
              <a:buNone/>
            </a:pPr>
            <a:r>
              <a:rPr lang="es-CO" dirty="0" smtClean="0"/>
              <a:t>    “No penséis que yo he venido a </a:t>
            </a:r>
            <a:r>
              <a:rPr lang="es-CO" u="sng" dirty="0" smtClean="0">
                <a:solidFill>
                  <a:srgbClr val="0070C0"/>
                </a:solidFill>
              </a:rPr>
              <a:t>destruir la doctrina de la Ley ni de los profetas</a:t>
            </a:r>
            <a:r>
              <a:rPr lang="es-CO" dirty="0" smtClean="0"/>
              <a:t>: no he venido a destruirla, sino a darle su </a:t>
            </a:r>
            <a:r>
              <a:rPr lang="es-CO" dirty="0" smtClean="0">
                <a:solidFill>
                  <a:srgbClr val="0070C0"/>
                </a:solidFill>
              </a:rPr>
              <a:t>cumplimiento</a:t>
            </a:r>
            <a:r>
              <a:rPr lang="es-CO" dirty="0" smtClean="0"/>
              <a:t>. 18 Que con toda verdad os digo que antes faltarán el cielo y la tierra, que deje de cumplirse perfectamente cuanto contiene la Ley, hasta una sola jota o ápice de ella”.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4968552" cy="5904656"/>
          </a:xfrm>
        </p:spPr>
        <p:txBody>
          <a:bodyPr>
            <a:normAutofit lnSpcReduction="10000"/>
          </a:bodyPr>
          <a:lstStyle/>
          <a:p>
            <a:pPr algn="ctr">
              <a:buNone/>
            </a:pPr>
            <a:r>
              <a:rPr lang="es-CO" dirty="0" smtClean="0"/>
              <a:t>   Y añade:</a:t>
            </a:r>
            <a:r>
              <a:rPr lang="es-CO" b="1" dirty="0" smtClean="0">
                <a:solidFill>
                  <a:srgbClr val="FF0000"/>
                </a:solidFill>
              </a:rPr>
              <a:t> (Verso19,20)</a:t>
            </a:r>
            <a:r>
              <a:rPr lang="es-CO" dirty="0" smtClean="0"/>
              <a:t>. Y así, el que violare </a:t>
            </a:r>
            <a:r>
              <a:rPr lang="es-CO" u="sng" dirty="0" smtClean="0">
                <a:solidFill>
                  <a:srgbClr val="0070C0"/>
                </a:solidFill>
              </a:rPr>
              <a:t>uno</a:t>
            </a:r>
            <a:r>
              <a:rPr lang="es-CO" dirty="0" smtClean="0"/>
              <a:t> de estos mandamientos, por </a:t>
            </a:r>
            <a:r>
              <a:rPr lang="es-CO" u="sng" dirty="0" smtClean="0">
                <a:solidFill>
                  <a:srgbClr val="0070C0"/>
                </a:solidFill>
              </a:rPr>
              <a:t>mínimo que parezca</a:t>
            </a:r>
            <a:r>
              <a:rPr lang="es-CO" dirty="0" smtClean="0"/>
              <a:t>, y enseñare a los hombres a hacer lo mismo, será tenido por el más pequeño, esto es, por nulo, en el reino de los cielos; pero el que los guardare y enseñare, éste será tenido por grande en el reino de los cielos”.</a:t>
            </a:r>
            <a:endParaRPr lang="es-CO" dirty="0">
              <a:solidFill>
                <a:srgbClr val="FF0000"/>
              </a:solidFill>
            </a:endParaRPr>
          </a:p>
        </p:txBody>
      </p:sp>
      <p:pic>
        <p:nvPicPr>
          <p:cNvPr id="4" name="Picture 2" descr="http://t3.gstatic.com/images?q=tbn:ANd9GcSVuIRS9GGp0c36TYBJUw3Adxc3D5XI5z4o0TkQYMEJScbXss40"/>
          <p:cNvPicPr>
            <a:picLocks noChangeAspect="1" noChangeArrowheads="1"/>
          </p:cNvPicPr>
          <p:nvPr/>
        </p:nvPicPr>
        <p:blipFill>
          <a:blip r:embed="rId2" cstate="print"/>
          <a:srcRect/>
          <a:stretch>
            <a:fillRect/>
          </a:stretch>
        </p:blipFill>
        <p:spPr bwMode="auto">
          <a:xfrm>
            <a:off x="5652120" y="692696"/>
            <a:ext cx="3240360" cy="2664296"/>
          </a:xfrm>
          <a:prstGeom prst="rect">
            <a:avLst/>
          </a:prstGeom>
          <a:noFill/>
        </p:spPr>
      </p:pic>
      <p:sp>
        <p:nvSpPr>
          <p:cNvPr id="5" name="4 Rectángulo"/>
          <p:cNvSpPr/>
          <p:nvPr/>
        </p:nvSpPr>
        <p:spPr>
          <a:xfrm>
            <a:off x="5508104" y="3717032"/>
            <a:ext cx="3312368" cy="2862322"/>
          </a:xfrm>
          <a:prstGeom prst="rect">
            <a:avLst/>
          </a:prstGeom>
          <a:solidFill>
            <a:srgbClr val="FFFF00"/>
          </a:solidFill>
        </p:spPr>
        <p:txBody>
          <a:bodyPr wrap="square">
            <a:spAutoFit/>
          </a:bodyPr>
          <a:lstStyle/>
          <a:p>
            <a:pPr algn="ctr">
              <a:buNone/>
            </a:pPr>
            <a:r>
              <a:rPr lang="es-CO" dirty="0" smtClean="0"/>
              <a:t>Por tanto, con absoluta seguridad  podemos decir, que a los apóstoles, en quienes quedó la tarea de evangelizar al mundo, ni siquiera se les pasó por la mente cambiar el día de reposo sábado por el domingo,  y precisamente por no someterse a las leyes impuestas por los hombres, ofrendaron sus vidas.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a:bodyPr>
          <a:lstStyle/>
          <a:p>
            <a:pPr>
              <a:buNone/>
            </a:pPr>
            <a:endParaRPr lang="es-ES" b="1" i="1" dirty="0" smtClean="0"/>
          </a:p>
          <a:p>
            <a:pPr algn="ctr">
              <a:buNone/>
            </a:pPr>
            <a:r>
              <a:rPr lang="es-ES" b="1" i="1" dirty="0" smtClean="0"/>
              <a:t>   </a:t>
            </a:r>
            <a:r>
              <a:rPr lang="es-ES" sz="4400" b="1" i="1" dirty="0" smtClean="0">
                <a:latin typeface="Algerian" pitchFamily="82" charset="0"/>
              </a:rPr>
              <a:t>Entonces, ¿Por qué La mayoría de los Cristianos observan el Domingo en vez de el Sábado?</a:t>
            </a:r>
          </a:p>
          <a:p>
            <a:pPr>
              <a:buNone/>
            </a:pPr>
            <a:r>
              <a:rPr lang="es-ES" b="1" i="1" dirty="0" smtClean="0"/>
              <a:t>    </a:t>
            </a:r>
          </a:p>
          <a:p>
            <a:pPr>
              <a:buNone/>
            </a:pPr>
            <a:r>
              <a:rPr lang="es-ES" b="1" i="1" dirty="0" smtClean="0"/>
              <a:t>    </a:t>
            </a:r>
          </a:p>
          <a:p>
            <a:pPr>
              <a:buNone/>
            </a:pPr>
            <a:r>
              <a:rPr lang="es-ES" b="1" i="1" dirty="0" smtClean="0">
                <a:latin typeface="Algerian" pitchFamily="82" charset="0"/>
              </a:rPr>
              <a:t>    ¿cuándo tuvo lugar éste cambio?</a:t>
            </a:r>
            <a:br>
              <a:rPr lang="es-ES" b="1" i="1" dirty="0" smtClean="0">
                <a:latin typeface="Algerian" pitchFamily="82" charset="0"/>
              </a:rPr>
            </a:br>
            <a:endParaRPr lang="es-ES" dirty="0">
              <a:latin typeface="Algerian" pitchFamily="82"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chemeClr val="bg1"/>
                </a:solidFill>
              </a:rPr>
              <a:t>Para saberlo tenemos que averiguarlo en la historia.</a:t>
            </a:r>
            <a:endParaRPr lang="es-CO" b="1" i="1" dirty="0">
              <a:solidFill>
                <a:schemeClr val="bg1"/>
              </a:solidFill>
            </a:endParaRPr>
          </a:p>
        </p:txBody>
      </p:sp>
      <p:sp>
        <p:nvSpPr>
          <p:cNvPr id="3" name="2 Marcador de contenido"/>
          <p:cNvSpPr>
            <a:spLocks noGrp="1"/>
          </p:cNvSpPr>
          <p:nvPr>
            <p:ph idx="1"/>
          </p:nvPr>
        </p:nvSpPr>
        <p:spPr>
          <a:xfrm>
            <a:off x="251520" y="1600200"/>
            <a:ext cx="8640960" cy="4997152"/>
          </a:xfrm>
          <a:solidFill>
            <a:schemeClr val="accent3">
              <a:lumMod val="40000"/>
              <a:lumOff val="60000"/>
            </a:schemeClr>
          </a:solidFill>
        </p:spPr>
        <p:txBody>
          <a:bodyPr>
            <a:normAutofit fontScale="77500" lnSpcReduction="20000"/>
          </a:bodyPr>
          <a:lstStyle/>
          <a:p>
            <a:pPr>
              <a:buNone/>
            </a:pPr>
            <a:r>
              <a:rPr lang="es-ES" b="1" i="1" dirty="0" smtClean="0"/>
              <a:t>    </a:t>
            </a:r>
            <a:r>
              <a:rPr lang="es-ES" dirty="0" smtClean="0"/>
              <a:t> Constantino aprobó una ley en Roma en el año 325, en la que se modificaba el día de adoración pasándolo del Sábado al Domingo. </a:t>
            </a:r>
          </a:p>
          <a:p>
            <a:pPr>
              <a:buNone/>
            </a:pPr>
            <a:endParaRPr lang="es-ES" dirty="0" smtClean="0"/>
          </a:p>
          <a:p>
            <a:pPr>
              <a:buNone/>
            </a:pPr>
            <a:r>
              <a:rPr lang="es-ES" dirty="0" smtClean="0"/>
              <a:t>     Su objetivo fue </a:t>
            </a:r>
            <a:r>
              <a:rPr lang="es-ES" b="1" dirty="0" smtClean="0">
                <a:solidFill>
                  <a:srgbClr val="FF0000"/>
                </a:solidFill>
              </a:rPr>
              <a:t>(1)</a:t>
            </a:r>
            <a:r>
              <a:rPr lang="es-ES" dirty="0" smtClean="0"/>
              <a:t>, conciliar las diferencias entre paganos y cristianos y </a:t>
            </a:r>
            <a:r>
              <a:rPr lang="es-ES" b="1" dirty="0" smtClean="0">
                <a:solidFill>
                  <a:srgbClr val="FF0000"/>
                </a:solidFill>
              </a:rPr>
              <a:t> (2)</a:t>
            </a:r>
            <a:r>
              <a:rPr lang="es-ES" dirty="0" smtClean="0"/>
              <a:t>, apaciguar a los líderes eclesiásticos que querían separarse de los adoradores judíos.</a:t>
            </a:r>
            <a:r>
              <a:rPr lang="es-ES" b="1" i="1" dirty="0" smtClean="0"/>
              <a:t>  </a:t>
            </a:r>
          </a:p>
          <a:p>
            <a:pPr>
              <a:buNone/>
            </a:pPr>
            <a:endParaRPr lang="es-ES" b="1" i="1" dirty="0" smtClean="0"/>
          </a:p>
          <a:p>
            <a:pPr>
              <a:buNone/>
            </a:pPr>
            <a:r>
              <a:rPr lang="es-ES" b="1" i="1" dirty="0" smtClean="0"/>
              <a:t>     </a:t>
            </a:r>
            <a:r>
              <a:rPr lang="es-ES" dirty="0" smtClean="0"/>
              <a:t>En este decreto que hacía del domingo un día de </a:t>
            </a:r>
            <a:r>
              <a:rPr lang="es-ES" b="1" dirty="0" smtClean="0">
                <a:solidFill>
                  <a:srgbClr val="0070C0"/>
                </a:solidFill>
              </a:rPr>
              <a:t>fiesta pública</a:t>
            </a:r>
            <a:r>
              <a:rPr lang="es-ES" dirty="0" smtClean="0"/>
              <a:t> en todo el Imperio Romano. </a:t>
            </a:r>
            <a:r>
              <a:rPr lang="es-ES" b="1" i="1" dirty="0" smtClean="0"/>
              <a:t>El día del sol fue reverenciado</a:t>
            </a:r>
            <a:r>
              <a:rPr lang="es-ES" dirty="0" smtClean="0"/>
              <a:t> por sus súbditos paganos y </a:t>
            </a:r>
            <a:r>
              <a:rPr lang="es-ES" b="1" u="sng" dirty="0" smtClean="0">
                <a:solidFill>
                  <a:srgbClr val="0070C0"/>
                </a:solidFill>
              </a:rPr>
              <a:t>honrado</a:t>
            </a:r>
            <a:r>
              <a:rPr lang="es-ES" dirty="0" smtClean="0"/>
              <a:t> por los Cristianos; pues era política del emperador </a:t>
            </a:r>
            <a:r>
              <a:rPr lang="es-ES" b="1" u="sng" dirty="0" smtClean="0">
                <a:solidFill>
                  <a:srgbClr val="0070C0"/>
                </a:solidFill>
              </a:rPr>
              <a:t>conciliar</a:t>
            </a:r>
            <a:r>
              <a:rPr lang="es-ES" dirty="0" smtClean="0"/>
              <a:t> los intereses del paganismo y del Cristianismo que se hallaban en pugna.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rgbClr val="FFFF00"/>
          </a:solidFill>
        </p:spPr>
        <p:txBody>
          <a:bodyPr>
            <a:normAutofit/>
          </a:bodyPr>
          <a:lstStyle/>
          <a:p>
            <a:pPr>
              <a:buNone/>
            </a:pPr>
            <a:r>
              <a:rPr lang="es-ES" dirty="0" smtClean="0"/>
              <a:t>    Los registros históricos explican que, para eludir la persecución, algunos cristianos empezaron a adorar en los Domingos (el día en que los paganos adoraban al dios sol) usando como</a:t>
            </a:r>
            <a:r>
              <a:rPr lang="es-ES" u="sng" dirty="0" smtClean="0">
                <a:solidFill>
                  <a:srgbClr val="0070C0"/>
                </a:solidFill>
              </a:rPr>
              <a:t> excusa</a:t>
            </a:r>
            <a:r>
              <a:rPr lang="es-ES" dirty="0" smtClean="0"/>
              <a:t> que quizás </a:t>
            </a:r>
            <a:r>
              <a:rPr lang="es-ES" u="sng" dirty="0" smtClean="0">
                <a:solidFill>
                  <a:srgbClr val="0070C0"/>
                </a:solidFill>
              </a:rPr>
              <a:t>así podrían convertir a algunos paganos a su fe</a:t>
            </a:r>
            <a:r>
              <a:rPr lang="es-ES" dirty="0" smtClean="0"/>
              <a:t>.</a:t>
            </a:r>
          </a:p>
          <a:p>
            <a:pPr>
              <a:buNone/>
            </a:pPr>
            <a:endParaRPr lang="es-ES" dirty="0" smtClean="0"/>
          </a:p>
          <a:p>
            <a:pPr>
              <a:buNone/>
            </a:pPr>
            <a:r>
              <a:rPr lang="es-ES" dirty="0" smtClean="0"/>
              <a:t>    Obsérvese que primero tubo una aplicación de carácter civil. </a:t>
            </a:r>
            <a:r>
              <a:rPr lang="es-ES" b="1" dirty="0" smtClean="0"/>
              <a:t>Y mucho más tarde tubo una aplicación religiosa por el Papado Romano.</a:t>
            </a:r>
            <a:r>
              <a:rPr lang="es-ES" dirty="0" smtClean="0"/>
              <a:t> </a:t>
            </a:r>
            <a:endParaRPr lang="en-U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fontScale="92500" lnSpcReduction="10000"/>
          </a:bodyPr>
          <a:lstStyle/>
          <a:p>
            <a:pPr>
              <a:buNone/>
            </a:pPr>
            <a:r>
              <a:rPr lang="es-ES" dirty="0" smtClean="0"/>
              <a:t> </a:t>
            </a:r>
            <a:r>
              <a:rPr lang="es-ES" sz="3000" b="1" dirty="0" smtClean="0"/>
              <a:t> </a:t>
            </a:r>
            <a:r>
              <a:rPr lang="es-ES" sz="3000" b="1" u="sng" dirty="0" smtClean="0">
                <a:solidFill>
                  <a:srgbClr val="FF0000"/>
                </a:solidFill>
              </a:rPr>
              <a:t>Aquí transcribo una sección del catecismo católico: </a:t>
            </a:r>
          </a:p>
          <a:p>
            <a:pPr>
              <a:buNone/>
            </a:pPr>
            <a:r>
              <a:rPr lang="es-ES" sz="3000" b="1" dirty="0" smtClean="0"/>
              <a:t> </a:t>
            </a:r>
            <a:r>
              <a:rPr lang="es-ES" dirty="0" smtClean="0"/>
              <a:t>  "</a:t>
            </a:r>
            <a:r>
              <a:rPr lang="es-ES" sz="3900" b="1" dirty="0" smtClean="0">
                <a:solidFill>
                  <a:srgbClr val="FF0000"/>
                </a:solidFill>
              </a:rPr>
              <a:t>Pregunta</a:t>
            </a:r>
            <a:r>
              <a:rPr lang="es-ES" dirty="0" smtClean="0"/>
              <a:t>:</a:t>
            </a:r>
            <a:r>
              <a:rPr lang="es-ES" dirty="0" smtClean="0">
                <a:solidFill>
                  <a:srgbClr val="0070C0"/>
                </a:solidFill>
              </a:rPr>
              <a:t> ¿Hay alguna otra forma de demostrar que la Iglesia tiene poder para declarar e instituir los festivales de preceptos?</a:t>
            </a:r>
            <a:r>
              <a:rPr lang="es-ES" dirty="0" smtClean="0"/>
              <a:t>" </a:t>
            </a:r>
            <a:endParaRPr lang="en-US" dirty="0" smtClean="0"/>
          </a:p>
          <a:p>
            <a:endParaRPr lang="es-ES" dirty="0" smtClean="0"/>
          </a:p>
          <a:p>
            <a:pPr>
              <a:buNone/>
            </a:pPr>
            <a:r>
              <a:rPr lang="es-ES" dirty="0" smtClean="0"/>
              <a:t>   "</a:t>
            </a:r>
            <a:r>
              <a:rPr lang="es-ES" sz="3500" b="1" dirty="0" smtClean="0">
                <a:solidFill>
                  <a:srgbClr val="FF0000"/>
                </a:solidFill>
              </a:rPr>
              <a:t>Respuesta</a:t>
            </a:r>
            <a:r>
              <a:rPr lang="es-ES" dirty="0" smtClean="0"/>
              <a:t>: Si la Iglesia no tuviera tal poder, no podría haber instituido lo que muchos modernos religiosos admiten –</a:t>
            </a:r>
            <a:r>
              <a:rPr lang="es-ES" b="1" dirty="0" smtClean="0"/>
              <a:t>si no tuviera tal poder, no podría haber sustituido la observancia del Domingo, primer día de la semana, con la observancia del Sábado, el séptimo día, un </a:t>
            </a:r>
            <a:r>
              <a:rPr lang="es-ES" b="1" u="sng" dirty="0" smtClean="0">
                <a:solidFill>
                  <a:srgbClr val="0070C0"/>
                </a:solidFill>
              </a:rPr>
              <a:t>cambio para el cual no hay autoridad bíblica.</a:t>
            </a:r>
            <a:r>
              <a:rPr lang="es-ES" b="1" dirty="0" smtClean="0"/>
              <a:t>"</a:t>
            </a:r>
            <a:r>
              <a:rPr lang="es-ES" dirty="0" smtClean="0"/>
              <a:t>Rev. Stephan </a:t>
            </a:r>
            <a:r>
              <a:rPr lang="es-ES" dirty="0" err="1" smtClean="0"/>
              <a:t>Keenan</a:t>
            </a:r>
            <a:r>
              <a:rPr lang="es-ES" dirty="0" smtClean="0"/>
              <a:t>, A Doctrinal Catechism, página 174. </a:t>
            </a:r>
            <a:endParaRPr lang="en-U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2800" dirty="0" smtClean="0">
                <a:latin typeface="Algerian" pitchFamily="82" charset="0"/>
              </a:rPr>
              <a:t>¿Qué motivó a los obispos católicos para hacer el cambio?</a:t>
            </a:r>
            <a:endParaRPr lang="es-CO" sz="2800" dirty="0">
              <a:latin typeface="Algerian" pitchFamily="82" charset="0"/>
            </a:endParaRPr>
          </a:p>
        </p:txBody>
      </p:sp>
      <p:sp>
        <p:nvSpPr>
          <p:cNvPr id="3" name="2 Marcador de contenido"/>
          <p:cNvSpPr>
            <a:spLocks noGrp="1"/>
          </p:cNvSpPr>
          <p:nvPr>
            <p:ph idx="1"/>
          </p:nvPr>
        </p:nvSpPr>
        <p:spPr>
          <a:xfrm>
            <a:off x="251520" y="1600200"/>
            <a:ext cx="8640960" cy="4925144"/>
          </a:xfrm>
          <a:solidFill>
            <a:schemeClr val="accent2">
              <a:lumMod val="20000"/>
              <a:lumOff val="80000"/>
            </a:schemeClr>
          </a:solidFill>
        </p:spPr>
        <p:txBody>
          <a:bodyPr>
            <a:normAutofit fontScale="85000" lnSpcReduction="10000"/>
          </a:bodyPr>
          <a:lstStyle/>
          <a:p>
            <a:pPr>
              <a:buNone/>
            </a:pPr>
            <a:r>
              <a:rPr lang="es-ES" dirty="0" smtClean="0"/>
              <a:t>     Los obispos de la iglesia, </a:t>
            </a:r>
            <a:r>
              <a:rPr lang="es-ES" sz="3300" b="1" u="sng" dirty="0" smtClean="0">
                <a:solidFill>
                  <a:srgbClr val="0070C0"/>
                </a:solidFill>
              </a:rPr>
              <a:t>inspirados por su ambición y su sed de dominio</a:t>
            </a:r>
            <a:r>
              <a:rPr lang="es-ES" dirty="0" smtClean="0"/>
              <a:t>, le hicieron obrar así (a Constantino), pues comprendieron que si el mismo día era observado por Cristianos y paganos, </a:t>
            </a:r>
            <a:r>
              <a:rPr lang="es-ES" sz="3300" b="1" u="sng" dirty="0" smtClean="0">
                <a:solidFill>
                  <a:srgbClr val="0070C0"/>
                </a:solidFill>
              </a:rPr>
              <a:t>éstos llegarían a aceptar nominalmente el Cristianismo y ello redundaría en beneficio del poder y de la gloria de la iglesia</a:t>
            </a:r>
            <a:r>
              <a:rPr lang="es-ES" dirty="0" smtClean="0"/>
              <a:t>." E.G. White, El Conflicto de los Siglos, página 57.</a:t>
            </a:r>
            <a:br>
              <a:rPr lang="es-ES" dirty="0" smtClean="0"/>
            </a:br>
            <a:endParaRPr lang="es-ES" dirty="0" smtClean="0"/>
          </a:p>
          <a:p>
            <a:pPr>
              <a:buNone/>
            </a:pPr>
            <a:r>
              <a:rPr lang="es-ES" dirty="0" smtClean="0"/>
              <a:t>     Más tarde, en el año </a:t>
            </a:r>
            <a:r>
              <a:rPr lang="es-ES" u="sng" dirty="0" smtClean="0">
                <a:solidFill>
                  <a:srgbClr val="0070C0"/>
                </a:solidFill>
              </a:rPr>
              <a:t>364</a:t>
            </a:r>
            <a:r>
              <a:rPr lang="es-ES" dirty="0" smtClean="0"/>
              <a:t> después de Cristo, en el Concilio de Laodicea, la Iglesia Católica aprobó el cambio del día de adoración y</a:t>
            </a:r>
            <a:r>
              <a:rPr lang="es-ES" b="1" u="sng" dirty="0" smtClean="0">
                <a:solidFill>
                  <a:srgbClr val="0070C0"/>
                </a:solidFill>
              </a:rPr>
              <a:t> ordenó a todo el mundo santificar el Domingo en vez del Sábado</a:t>
            </a:r>
            <a:r>
              <a:rPr lang="es-ES" dirty="0" smtClean="0"/>
              <a:t>.</a:t>
            </a:r>
          </a:p>
          <a:p>
            <a:pPr>
              <a:buNone/>
            </a:pPr>
            <a:endParaRPr lang="es-ES"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p:spPr>
        <p:txBody>
          <a:bodyPr>
            <a:normAutofit fontScale="25000" lnSpcReduction="20000"/>
          </a:bodyPr>
          <a:lstStyle/>
          <a:p>
            <a:pPr>
              <a:buNone/>
            </a:pPr>
            <a:r>
              <a:rPr lang="es-ES" b="1" i="1" dirty="0" smtClean="0"/>
              <a:t>   </a:t>
            </a:r>
            <a:r>
              <a:rPr lang="es-ES" sz="4000" b="1" i="1" dirty="0" smtClean="0">
                <a:solidFill>
                  <a:srgbClr val="FF0000"/>
                </a:solidFill>
              </a:rPr>
              <a:t> </a:t>
            </a:r>
            <a:r>
              <a:rPr lang="es-ES" sz="12800" b="1" i="1" dirty="0" smtClean="0">
                <a:solidFill>
                  <a:srgbClr val="FF0000"/>
                </a:solidFill>
              </a:rPr>
              <a:t>Pregunta</a:t>
            </a:r>
            <a:r>
              <a:rPr lang="es-ES" sz="12800" b="1" i="1" dirty="0" smtClean="0"/>
              <a:t>:</a:t>
            </a:r>
            <a:r>
              <a:rPr lang="es-ES" sz="12800" dirty="0" smtClean="0"/>
              <a:t> </a:t>
            </a:r>
            <a:r>
              <a:rPr lang="es-ES" sz="12800" b="1" dirty="0" smtClean="0">
                <a:solidFill>
                  <a:srgbClr val="0070C0"/>
                </a:solidFill>
              </a:rPr>
              <a:t>¿Qué desafío le dan los Católicos a los Protestantes concerniente al Domingo?</a:t>
            </a:r>
            <a:br>
              <a:rPr lang="es-ES" sz="12800" b="1" dirty="0" smtClean="0">
                <a:solidFill>
                  <a:srgbClr val="0070C0"/>
                </a:solidFill>
              </a:rPr>
            </a:br>
            <a:endParaRPr lang="es-ES" sz="11200" b="1" dirty="0" smtClean="0">
              <a:solidFill>
                <a:srgbClr val="0070C0"/>
              </a:solidFill>
            </a:endParaRPr>
          </a:p>
          <a:p>
            <a:pPr>
              <a:buNone/>
            </a:pPr>
            <a:r>
              <a:rPr lang="es-ES" sz="11200" b="1" i="1" dirty="0" smtClean="0"/>
              <a:t>    </a:t>
            </a:r>
            <a:endParaRPr lang="es-ES" sz="11200" dirty="0" smtClean="0"/>
          </a:p>
          <a:p>
            <a:pPr>
              <a:buNone/>
            </a:pPr>
            <a:endParaRPr lang="es-ES" sz="11200" dirty="0" smtClean="0"/>
          </a:p>
          <a:p>
            <a:pPr>
              <a:buNone/>
            </a:pPr>
            <a:r>
              <a:rPr lang="es-ES" sz="11200" dirty="0" smtClean="0"/>
              <a:t>   </a:t>
            </a:r>
          </a:p>
          <a:p>
            <a:pPr>
              <a:buNone/>
            </a:pPr>
            <a:endParaRPr lang="es-ES" sz="11200" dirty="0" smtClean="0"/>
          </a:p>
          <a:p>
            <a:pPr>
              <a:buNone/>
            </a:pPr>
            <a:endParaRPr lang="es-ES" sz="11200" dirty="0" smtClean="0"/>
          </a:p>
          <a:p>
            <a:pPr>
              <a:buNone/>
            </a:pPr>
            <a:endParaRPr lang="es-ES" sz="11200" dirty="0" smtClean="0"/>
          </a:p>
          <a:p>
            <a:pPr>
              <a:buNone/>
            </a:pPr>
            <a:r>
              <a:rPr lang="es-ES" sz="11200" dirty="0" smtClean="0"/>
              <a:t>    </a:t>
            </a:r>
          </a:p>
          <a:p>
            <a:pPr>
              <a:buNone/>
            </a:pPr>
            <a:endParaRPr lang="es-ES" sz="11200" dirty="0" smtClean="0"/>
          </a:p>
          <a:p>
            <a:pPr>
              <a:buNone/>
            </a:pPr>
            <a:r>
              <a:rPr lang="es-ES" sz="11200" dirty="0" smtClean="0"/>
              <a:t>    El Protestante, </a:t>
            </a:r>
            <a:r>
              <a:rPr lang="es-ES" sz="11200" b="1" u="sng" dirty="0" smtClean="0">
                <a:solidFill>
                  <a:srgbClr val="0070C0"/>
                </a:solidFill>
              </a:rPr>
              <a:t>PROPONIENDO LA BIBLIA COMO SU ÚNICA GUÍA DE FE</a:t>
            </a:r>
            <a:r>
              <a:rPr lang="es-ES" sz="11200" dirty="0" smtClean="0"/>
              <a:t>, no tiene razón para observar el </a:t>
            </a:r>
            <a:r>
              <a:rPr lang="es-ES" sz="11200" b="1" u="sng" dirty="0" smtClean="0">
                <a:solidFill>
                  <a:srgbClr val="0070C0"/>
                </a:solidFill>
              </a:rPr>
              <a:t>DOMINGO</a:t>
            </a:r>
            <a:r>
              <a:rPr lang="es-ES" sz="11200" dirty="0" smtClean="0"/>
              <a:t>." "The Catholic Universe Bulletin, 14 de Agosto, 1942.</a:t>
            </a:r>
            <a:br>
              <a:rPr lang="es-ES" sz="11200" dirty="0" smtClean="0"/>
            </a:br>
            <a:endParaRPr lang="es-ES" sz="9600"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a:p>
        </p:txBody>
      </p:sp>
      <p:sp>
        <p:nvSpPr>
          <p:cNvPr id="4" name="3 Rectángulo"/>
          <p:cNvSpPr/>
          <p:nvPr/>
        </p:nvSpPr>
        <p:spPr>
          <a:xfrm>
            <a:off x="323528" y="1628800"/>
            <a:ext cx="5688632" cy="3096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3200" b="1" i="1" dirty="0" smtClean="0">
                <a:solidFill>
                  <a:srgbClr val="FFFF00"/>
                </a:solidFill>
              </a:rPr>
              <a:t> </a:t>
            </a:r>
            <a:r>
              <a:rPr lang="es-ES" sz="3600" b="1" i="1" dirty="0" smtClean="0">
                <a:solidFill>
                  <a:srgbClr val="FF0000"/>
                </a:solidFill>
              </a:rPr>
              <a:t>Respuesta</a:t>
            </a:r>
            <a:r>
              <a:rPr lang="es-ES" sz="3200" b="1" i="1" dirty="0" smtClean="0">
                <a:solidFill>
                  <a:srgbClr val="FF0000"/>
                </a:solidFill>
              </a:rPr>
              <a:t>:</a:t>
            </a:r>
            <a:r>
              <a:rPr lang="es-ES" sz="2800" dirty="0" smtClean="0">
                <a:solidFill>
                  <a:srgbClr val="FFFF00"/>
                </a:solidFill>
              </a:rPr>
              <a:t> "</a:t>
            </a:r>
            <a:r>
              <a:rPr lang="es-ES" sz="2800" b="1" u="sng" dirty="0" smtClean="0">
                <a:solidFill>
                  <a:srgbClr val="FFFF00"/>
                </a:solidFill>
              </a:rPr>
              <a:t>La Iglesia cambió la observancia del Sábado al Domingo por rito de la autoridad divina e infalible dada a ella por su fundador, Jesucristo</a:t>
            </a:r>
            <a:r>
              <a:rPr lang="es-ES" sz="2800" dirty="0" smtClean="0">
                <a:solidFill>
                  <a:srgbClr val="FFFF00"/>
                </a:solidFill>
              </a:rPr>
              <a:t>”. </a:t>
            </a:r>
          </a:p>
        </p:txBody>
      </p:sp>
      <p:pic>
        <p:nvPicPr>
          <p:cNvPr id="16386" name="Picture 2" descr="http://t0.gstatic.com/images?q=tbn:ANd9GcRoKGjKUvDuAsfJG4Q_eO4n8kOqjUz7nknyU1EGp1gGV6dnwND34Q"/>
          <p:cNvPicPr>
            <a:picLocks noChangeAspect="1" noChangeArrowheads="1"/>
          </p:cNvPicPr>
          <p:nvPr/>
        </p:nvPicPr>
        <p:blipFill>
          <a:blip r:embed="rId2" cstate="print"/>
          <a:srcRect/>
          <a:stretch>
            <a:fillRect/>
          </a:stretch>
        </p:blipFill>
        <p:spPr bwMode="auto">
          <a:xfrm>
            <a:off x="6228184" y="1700808"/>
            <a:ext cx="2676525"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blinds(horizontal)">
                                      <p:cBhvr>
                                        <p:cTn id="2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ES" dirty="0" smtClean="0"/>
              <a:t/>
            </a:r>
            <a:br>
              <a:rPr lang="es-ES" dirty="0" smtClean="0"/>
            </a:br>
            <a:r>
              <a:rPr lang="es-ES" dirty="0" smtClean="0">
                <a:latin typeface="Algerian" pitchFamily="82" charset="0"/>
              </a:rPr>
              <a:t>"EL CATOLICISMO HABLA"</a:t>
            </a:r>
            <a:br>
              <a:rPr lang="es-ES" dirty="0" smtClean="0">
                <a:latin typeface="Algerian" pitchFamily="82" charset="0"/>
              </a:rPr>
            </a:br>
            <a:endParaRPr lang="es-ES" dirty="0">
              <a:latin typeface="Algerian" pitchFamily="82" charset="0"/>
            </a:endParaRPr>
          </a:p>
        </p:txBody>
      </p:sp>
      <p:sp>
        <p:nvSpPr>
          <p:cNvPr id="3" name="2 Marcador de contenido"/>
          <p:cNvSpPr>
            <a:spLocks noGrp="1"/>
          </p:cNvSpPr>
          <p:nvPr>
            <p:ph idx="1"/>
          </p:nvPr>
        </p:nvSpPr>
        <p:spPr>
          <a:xfrm>
            <a:off x="251520" y="1600200"/>
            <a:ext cx="8640960" cy="4925144"/>
          </a:xfrm>
        </p:spPr>
        <p:txBody>
          <a:bodyPr>
            <a:normAutofit fontScale="25000" lnSpcReduction="20000"/>
          </a:bodyPr>
          <a:lstStyle/>
          <a:p>
            <a:pPr>
              <a:buNone/>
            </a:pPr>
            <a:r>
              <a:rPr lang="es-ES" sz="11200" dirty="0" smtClean="0"/>
              <a:t>     "El Domingo es una institución Católica y sus demandas a observarlo pueden ser defendidas </a:t>
            </a:r>
            <a:r>
              <a:rPr lang="es-ES" sz="11200" b="1" u="sng" dirty="0" smtClean="0">
                <a:solidFill>
                  <a:srgbClr val="0070C0"/>
                </a:solidFill>
              </a:rPr>
              <a:t>únicamente en principios Católicos</a:t>
            </a:r>
            <a:r>
              <a:rPr lang="es-ES" sz="11200" dirty="0" smtClean="0"/>
              <a:t>... Desde el principio hasta el fin de las Escrituras no hay un solo pasaje que autoriza el cambio del día de la adoración pública semanal del último día de la semana al primero." – "Catholic Press," Sydney, Australia Agosto de 1900</a:t>
            </a:r>
          </a:p>
          <a:p>
            <a:pPr>
              <a:buNone/>
            </a:pPr>
            <a:r>
              <a:rPr lang="es-ES" sz="11200" dirty="0" smtClean="0"/>
              <a:t>     </a:t>
            </a:r>
          </a:p>
          <a:p>
            <a:pPr>
              <a:buNone/>
            </a:pPr>
            <a:r>
              <a:rPr lang="es-ES" sz="11200" dirty="0" smtClean="0"/>
              <a:t>     "El Protestantismo, al descartar la autoridad de la Iglesia (Católica y Romana), no tiene buenas razones para su teoría referente al Domingo, y debe lógicamente de guardar el Sábado como día de descanso." – John Gilmary Shea, en el "American Catholic Quarterly Review," Enero de 1883</a:t>
            </a:r>
          </a:p>
          <a:p>
            <a:endParaRPr lang="es-ES" sz="8000" dirty="0" smtClean="0"/>
          </a:p>
          <a:p>
            <a:endParaRPr lang="es-ES" dirty="0" smtClean="0"/>
          </a:p>
          <a:p>
            <a:endParaRPr lang="es-ES" dirty="0" smtClean="0"/>
          </a:p>
          <a:p>
            <a:endParaRPr lang="es-ES" dirty="0" smtClean="0"/>
          </a:p>
          <a:p>
            <a:endParaRPr lang="es-ES" dirty="0" smtClean="0"/>
          </a:p>
          <a:p>
            <a:endParaRPr lang="es-ES" dirty="0" smtClean="0"/>
          </a:p>
          <a:p>
            <a:pPr>
              <a:buNone/>
            </a:pPr>
            <a:r>
              <a:rPr lang="es-ES" dirty="0" smtClean="0"/>
              <a:t/>
            </a:r>
            <a:br>
              <a:rPr lang="es-ES" dirty="0" smtClean="0"/>
            </a:br>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 to="" calcmode="lin" valueType="num">
                                      <p:cBhvr>
                                        <p:cTn id="22"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5793507"/>
          </a:xfrm>
          <a:solidFill>
            <a:srgbClr val="FFFF00"/>
          </a:solidFill>
        </p:spPr>
        <p:txBody>
          <a:bodyPr>
            <a:normAutofit fontScale="77500" lnSpcReduction="20000"/>
          </a:bodyPr>
          <a:lstStyle/>
          <a:p>
            <a:pPr algn="ctr">
              <a:buNone/>
            </a:pPr>
            <a:r>
              <a:rPr lang="es-ES" dirty="0" smtClean="0"/>
              <a:t>     "Hacemos bien en recordarle a los Presbiterianos, Bautistas, Metodistas, y a todos los demás Cristianos, que la Biblia no los apoya en ningún lugar en su observancia del Domingo.</a:t>
            </a:r>
          </a:p>
          <a:p>
            <a:pPr algn="ctr">
              <a:buNone/>
            </a:pPr>
            <a:endParaRPr lang="es-ES" dirty="0" smtClean="0"/>
          </a:p>
          <a:p>
            <a:pPr algn="ctr">
              <a:buNone/>
            </a:pPr>
            <a:r>
              <a:rPr lang="es-ES" dirty="0" smtClean="0"/>
              <a:t>     </a:t>
            </a:r>
            <a:r>
              <a:rPr lang="es-ES" u="sng" dirty="0" smtClean="0">
                <a:solidFill>
                  <a:srgbClr val="0070C0"/>
                </a:solidFill>
              </a:rPr>
              <a:t>El Domingo es una institución de la Iglesia Católica Romana</a:t>
            </a:r>
            <a:r>
              <a:rPr lang="es-ES" dirty="0" smtClean="0"/>
              <a:t>, y aquellos que observan ese día observan un mandamiento de la Iglesia Católica." – Priest Brady, en un discurso, reportado en el "News", de Elizabeth, N. J., el l8 de Marzo. 1903</a:t>
            </a:r>
            <a:br>
              <a:rPr lang="es-ES" dirty="0" smtClean="0"/>
            </a:br>
            <a:endParaRPr lang="es-CO" dirty="0"/>
          </a:p>
        </p:txBody>
      </p:sp>
      <p:pic>
        <p:nvPicPr>
          <p:cNvPr id="4" name="Picture 2" descr="http://t1.gstatic.com/images?q=tbn:ANd9GcRSQf71TmdN11S8qrdvWznrcmugpJjkONNVeOIEqZDJ6Lplr6CWMw"/>
          <p:cNvPicPr>
            <a:picLocks noChangeAspect="1" noChangeArrowheads="1"/>
          </p:cNvPicPr>
          <p:nvPr/>
        </p:nvPicPr>
        <p:blipFill>
          <a:blip r:embed="rId2" cstate="print"/>
          <a:srcRect/>
          <a:stretch>
            <a:fillRect/>
          </a:stretch>
        </p:blipFill>
        <p:spPr bwMode="auto">
          <a:xfrm>
            <a:off x="5652120" y="1124744"/>
            <a:ext cx="3168352" cy="3816424"/>
          </a:xfrm>
          <a:prstGeom prst="rect">
            <a:avLst/>
          </a:prstGeom>
          <a:noFill/>
        </p:spPr>
      </p:pic>
      <p:sp>
        <p:nvSpPr>
          <p:cNvPr id="5" name="4 Rectángulo"/>
          <p:cNvSpPr/>
          <p:nvPr/>
        </p:nvSpPr>
        <p:spPr>
          <a:xfrm>
            <a:off x="5868144" y="5157191"/>
            <a:ext cx="3024336" cy="1754326"/>
          </a:xfrm>
          <a:prstGeom prst="rect">
            <a:avLst/>
          </a:prstGeom>
          <a:solidFill>
            <a:srgbClr val="FFFF00"/>
          </a:solidFill>
        </p:spPr>
        <p:txBody>
          <a:bodyPr wrap="square">
            <a:spAutoFit/>
          </a:bodyPr>
          <a:lstStyle/>
          <a:p>
            <a:pPr algn="ctr"/>
            <a:r>
              <a:rPr lang="es-ES" b="1" dirty="0" smtClean="0"/>
              <a:t>La explicación que nos da la Escritura la encontramos en (Apoc.17: 5). Ellas son hijas de la iglesia Católica, Babilonia.</a:t>
            </a:r>
            <a:br>
              <a:rPr lang="es-ES" b="1" dirty="0" smtClean="0"/>
            </a:b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2">
              <a:lumMod val="20000"/>
              <a:lumOff val="80000"/>
            </a:schemeClr>
          </a:solidFill>
        </p:spPr>
        <p:txBody>
          <a:bodyPr>
            <a:normAutofit fontScale="85000" lnSpcReduction="20000"/>
          </a:bodyPr>
          <a:lstStyle/>
          <a:p>
            <a:pPr>
              <a:buNone/>
            </a:pPr>
            <a:r>
              <a:rPr lang="es-ES" dirty="0" smtClean="0"/>
              <a:t>    "La razón y el sentido común demandan la aceptación de una u otra de estas alternativas: </a:t>
            </a:r>
          </a:p>
          <a:p>
            <a:pPr>
              <a:buNone/>
            </a:pPr>
            <a:endParaRPr lang="es-ES" dirty="0" smtClean="0"/>
          </a:p>
          <a:p>
            <a:pPr>
              <a:buNone/>
            </a:pPr>
            <a:r>
              <a:rPr lang="es-ES" dirty="0" smtClean="0"/>
              <a:t>     El </a:t>
            </a:r>
            <a:r>
              <a:rPr lang="es-ES" sz="3300" b="1" u="sng" dirty="0" smtClean="0">
                <a:solidFill>
                  <a:srgbClr val="0070C0"/>
                </a:solidFill>
              </a:rPr>
              <a:t>Protestantismo y la observancia y santificación del Sábado</a:t>
            </a:r>
            <a:r>
              <a:rPr lang="es-ES" dirty="0" smtClean="0"/>
              <a:t>, o el </a:t>
            </a:r>
            <a:r>
              <a:rPr lang="es-ES" sz="3300" b="1" u="sng" dirty="0" smtClean="0">
                <a:solidFill>
                  <a:srgbClr val="0070C0"/>
                </a:solidFill>
              </a:rPr>
              <a:t>Catolicismo y la observancia y santificación del Domingo.</a:t>
            </a:r>
            <a:r>
              <a:rPr lang="es-ES" dirty="0" smtClean="0"/>
              <a:t> Un compromiso o acuerdo es imposible." – "The Catholic Mirror", 23 de Diciembre, 1893.</a:t>
            </a:r>
          </a:p>
          <a:p>
            <a:pPr>
              <a:buNone/>
            </a:pPr>
            <a:endParaRPr lang="es-ES" dirty="0" smtClean="0"/>
          </a:p>
          <a:p>
            <a:pPr>
              <a:buNone/>
            </a:pPr>
            <a:r>
              <a:rPr lang="es-ES" dirty="0" smtClean="0"/>
              <a:t>     "Dios dio sencillamente a Su Iglesia (Católica) el poder para disponer cualquier día o días que ella encontrara apropiados como días sagrados. La Iglesia escogió el Domingo, el primer día de la semana, y en el curso de los años añadió otros días como días sagrados." – </a:t>
            </a:r>
            <a:r>
              <a:rPr lang="es-ES" dirty="0" err="1" smtClean="0"/>
              <a:t>Vincent</a:t>
            </a:r>
            <a:r>
              <a:rPr lang="es-ES" dirty="0" smtClean="0"/>
              <a:t> J. Kelly, "</a:t>
            </a:r>
            <a:r>
              <a:rPr lang="es-ES" dirty="0" err="1" smtClean="0"/>
              <a:t>Forbidden</a:t>
            </a:r>
            <a:r>
              <a:rPr lang="es-ES" dirty="0" smtClean="0"/>
              <a:t> </a:t>
            </a:r>
            <a:r>
              <a:rPr lang="es-ES" dirty="0" err="1" smtClean="0"/>
              <a:t>Sunday</a:t>
            </a:r>
            <a:r>
              <a:rPr lang="es-ES" dirty="0" smtClean="0"/>
              <a:t> and </a:t>
            </a:r>
            <a:r>
              <a:rPr lang="es-ES" dirty="0" err="1" smtClean="0"/>
              <a:t>Feast</a:t>
            </a:r>
            <a:r>
              <a:rPr lang="es-ES" dirty="0" smtClean="0"/>
              <a:t>-Day </a:t>
            </a:r>
            <a:r>
              <a:rPr lang="es-ES" dirty="0" err="1" smtClean="0"/>
              <a:t>Occupations</a:t>
            </a:r>
            <a:r>
              <a:rPr lang="es-ES" dirty="0" smtClean="0"/>
              <a:t>," pág. 2</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fontScale="90000"/>
          </a:bodyPr>
          <a:lstStyle/>
          <a:p>
            <a:r>
              <a:rPr lang="es-CO" b="1" dirty="0" smtClean="0">
                <a:solidFill>
                  <a:srgbClr val="002060"/>
                </a:solidFill>
              </a:rPr>
              <a:t>¿Será que realmente Dios autorizó a la iglesia Católica a realizar el cambió?</a:t>
            </a:r>
            <a:endParaRPr lang="es-CO" b="1" dirty="0">
              <a:solidFill>
                <a:srgbClr val="002060"/>
              </a:solidFill>
            </a:endParaRPr>
          </a:p>
        </p:txBody>
      </p:sp>
      <p:sp>
        <p:nvSpPr>
          <p:cNvPr id="3" name="2 Marcador de contenido"/>
          <p:cNvSpPr>
            <a:spLocks noGrp="1"/>
          </p:cNvSpPr>
          <p:nvPr>
            <p:ph idx="1"/>
          </p:nvPr>
        </p:nvSpPr>
        <p:spPr>
          <a:xfrm>
            <a:off x="251520" y="1600200"/>
            <a:ext cx="8640960" cy="4925144"/>
          </a:xfrm>
          <a:solidFill>
            <a:srgbClr val="FFFF00"/>
          </a:solidFill>
        </p:spPr>
        <p:txBody>
          <a:bodyPr>
            <a:normAutofit fontScale="92500" lnSpcReduction="20000"/>
          </a:bodyPr>
          <a:lstStyle/>
          <a:p>
            <a:pPr algn="ctr">
              <a:buNone/>
            </a:pPr>
            <a:r>
              <a:rPr lang="es-CO" sz="5200" b="1" u="sng" dirty="0" smtClean="0">
                <a:solidFill>
                  <a:srgbClr val="FF0000"/>
                </a:solidFill>
              </a:rPr>
              <a:t>ojo</a:t>
            </a:r>
            <a:r>
              <a:rPr lang="es-CO" dirty="0" smtClean="0"/>
              <a:t>: No siga adelante sin leer estos textos, porque allí está la respuesta.                           </a:t>
            </a:r>
          </a:p>
          <a:p>
            <a:pPr>
              <a:buNone/>
            </a:pPr>
            <a:r>
              <a:rPr lang="es-CO" dirty="0" smtClean="0"/>
              <a:t>                                  </a:t>
            </a:r>
          </a:p>
          <a:p>
            <a:pPr>
              <a:buNone/>
            </a:pPr>
            <a:r>
              <a:rPr lang="es-CO" dirty="0" smtClean="0"/>
              <a:t>                              </a:t>
            </a:r>
            <a:r>
              <a:rPr lang="es-CO" sz="3900" b="1" u="sng" dirty="0" smtClean="0">
                <a:solidFill>
                  <a:srgbClr val="FF0000"/>
                </a:solidFill>
              </a:rPr>
              <a:t>Lea Salmo 89:34.</a:t>
            </a:r>
          </a:p>
          <a:p>
            <a:pPr algn="ctr">
              <a:buNone/>
            </a:pPr>
            <a:r>
              <a:rPr lang="es-CO" b="1" dirty="0" smtClean="0">
                <a:solidFill>
                  <a:srgbClr val="0070C0"/>
                </a:solidFill>
              </a:rPr>
              <a:t>No violaré mi pacto, ni cambiaré lo que ha salido de mis labios.</a:t>
            </a:r>
          </a:p>
          <a:p>
            <a:pPr>
              <a:buNone/>
            </a:pPr>
            <a:r>
              <a:rPr lang="es-CO" b="1" dirty="0" smtClean="0">
                <a:solidFill>
                  <a:srgbClr val="FF0000"/>
                </a:solidFill>
              </a:rPr>
              <a:t>                                   </a:t>
            </a:r>
          </a:p>
          <a:p>
            <a:pPr>
              <a:buNone/>
            </a:pPr>
            <a:r>
              <a:rPr lang="es-CO" sz="3800" b="1" dirty="0" smtClean="0">
                <a:solidFill>
                  <a:srgbClr val="FF0000"/>
                </a:solidFill>
              </a:rPr>
              <a:t>                             </a:t>
            </a:r>
            <a:r>
              <a:rPr lang="es-CO" sz="3800" b="1" dirty="0" smtClean="0"/>
              <a:t>¿Qué dice allí?</a:t>
            </a:r>
          </a:p>
          <a:p>
            <a:pPr>
              <a:buNone/>
            </a:pPr>
            <a:endParaRPr lang="es-CO" dirty="0" smtClean="0"/>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rgbClr val="FFFF00"/>
          </a:solidFill>
        </p:spPr>
        <p:txBody>
          <a:bodyPr>
            <a:normAutofit lnSpcReduction="10000"/>
          </a:bodyPr>
          <a:lstStyle/>
          <a:p>
            <a:pPr algn="ctr">
              <a:buNone/>
            </a:pPr>
            <a:r>
              <a:rPr lang="es-CO" dirty="0" smtClean="0"/>
              <a:t> </a:t>
            </a:r>
            <a:r>
              <a:rPr lang="es-CO" sz="4000" b="1" dirty="0" smtClean="0">
                <a:solidFill>
                  <a:srgbClr val="002060"/>
                </a:solidFill>
              </a:rPr>
              <a:t>¿Será que se puede confiar en la Palabra de Dios?</a:t>
            </a:r>
            <a:endParaRPr lang="es-CO" b="1" dirty="0" smtClean="0">
              <a:solidFill>
                <a:srgbClr val="002060"/>
              </a:solidFill>
            </a:endParaRPr>
          </a:p>
          <a:p>
            <a:pPr algn="ctr">
              <a:buNone/>
            </a:pPr>
            <a:endParaRPr lang="es-CO" dirty="0" smtClean="0"/>
          </a:p>
          <a:p>
            <a:pPr algn="ctr">
              <a:buNone/>
            </a:pPr>
            <a:r>
              <a:rPr lang="es-CO" sz="3600" b="1" u="sng" dirty="0" smtClean="0">
                <a:solidFill>
                  <a:srgbClr val="FF0000"/>
                </a:solidFill>
              </a:rPr>
              <a:t>Lea Números 23:19.</a:t>
            </a:r>
          </a:p>
          <a:p>
            <a:pPr algn="ctr">
              <a:buNone/>
            </a:pPr>
            <a:r>
              <a:rPr lang="es-CO" sz="3600" b="1" dirty="0" smtClean="0">
                <a:solidFill>
                  <a:srgbClr val="0070C0"/>
                </a:solidFill>
              </a:rPr>
              <a:t>“</a:t>
            </a:r>
            <a:r>
              <a:rPr lang="es-CO" b="1" dirty="0" smtClean="0">
                <a:solidFill>
                  <a:srgbClr val="0070C0"/>
                </a:solidFill>
              </a:rPr>
              <a:t>Dios no es hombre para que </a:t>
            </a:r>
            <a:r>
              <a:rPr lang="es-CO" b="1" u="sng" dirty="0" smtClean="0">
                <a:solidFill>
                  <a:srgbClr val="0070C0"/>
                </a:solidFill>
              </a:rPr>
              <a:t>mienta</a:t>
            </a:r>
            <a:r>
              <a:rPr lang="es-CO" b="1" dirty="0" smtClean="0">
                <a:solidFill>
                  <a:srgbClr val="0070C0"/>
                </a:solidFill>
              </a:rPr>
              <a:t>, ni hijo de hombre para que se </a:t>
            </a:r>
            <a:r>
              <a:rPr lang="es-CO" b="1" u="sng" dirty="0" smtClean="0">
                <a:solidFill>
                  <a:srgbClr val="0070C0"/>
                </a:solidFill>
              </a:rPr>
              <a:t>arrepienta</a:t>
            </a:r>
            <a:r>
              <a:rPr lang="es-CO" b="1" dirty="0" smtClean="0">
                <a:solidFill>
                  <a:srgbClr val="0070C0"/>
                </a:solidFill>
              </a:rPr>
              <a:t>. Cuando Él dice algo, lo </a:t>
            </a:r>
            <a:r>
              <a:rPr lang="es-CO" b="1" u="sng" dirty="0" smtClean="0">
                <a:solidFill>
                  <a:srgbClr val="0070C0"/>
                </a:solidFill>
              </a:rPr>
              <a:t>realiza</a:t>
            </a:r>
            <a:r>
              <a:rPr lang="es-CO" b="1" dirty="0" smtClean="0">
                <a:solidFill>
                  <a:srgbClr val="0070C0"/>
                </a:solidFill>
              </a:rPr>
              <a:t>. Cuando promete algo, lo </a:t>
            </a:r>
            <a:r>
              <a:rPr lang="es-CO" b="1" u="sng" dirty="0" smtClean="0">
                <a:solidFill>
                  <a:srgbClr val="0070C0"/>
                </a:solidFill>
              </a:rPr>
              <a:t>cumple</a:t>
            </a:r>
            <a:r>
              <a:rPr lang="es-CO" b="1" dirty="0" smtClean="0">
                <a:solidFill>
                  <a:srgbClr val="0070C0"/>
                </a:solidFill>
              </a:rPr>
              <a:t>”</a:t>
            </a:r>
          </a:p>
          <a:p>
            <a:pPr algn="ctr">
              <a:buNone/>
            </a:pPr>
            <a:endParaRPr lang="es-CO" b="1" dirty="0" smtClean="0"/>
          </a:p>
          <a:p>
            <a:pPr algn="ctr">
              <a:buNone/>
            </a:pPr>
            <a:r>
              <a:rPr lang="es-CO" b="1" dirty="0" smtClean="0"/>
              <a:t>¿Qué dice Dios allí?</a:t>
            </a: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sz="4000" b="1" dirty="0" smtClean="0">
                <a:solidFill>
                  <a:srgbClr val="002060"/>
                </a:solidFill>
              </a:rPr>
              <a:t>¿O será que Dios dice una cosa en el A. Testamento y otra en el N. Testamento?</a:t>
            </a:r>
            <a:endParaRPr lang="es-CO" sz="4000" b="1" dirty="0">
              <a:solidFill>
                <a:srgbClr val="002060"/>
              </a:solidFill>
            </a:endParaRPr>
          </a:p>
        </p:txBody>
      </p:sp>
      <p:sp>
        <p:nvSpPr>
          <p:cNvPr id="3" name="2 Marcador de contenido"/>
          <p:cNvSpPr>
            <a:spLocks noGrp="1"/>
          </p:cNvSpPr>
          <p:nvPr>
            <p:ph idx="1"/>
          </p:nvPr>
        </p:nvSpPr>
        <p:spPr>
          <a:xfrm>
            <a:off x="323528" y="1600200"/>
            <a:ext cx="8496944" cy="4525963"/>
          </a:xfrm>
          <a:solidFill>
            <a:srgbClr val="FFFF00"/>
          </a:solidFill>
        </p:spPr>
        <p:txBody>
          <a:bodyPr>
            <a:normAutofit fontScale="85000" lnSpcReduction="20000"/>
          </a:bodyPr>
          <a:lstStyle/>
          <a:p>
            <a:pPr>
              <a:buNone/>
            </a:pPr>
            <a:r>
              <a:rPr lang="es-CO" dirty="0" smtClean="0"/>
              <a:t>           Leamos lo que dijo Jesús en el Nuevo testamento.</a:t>
            </a:r>
          </a:p>
          <a:p>
            <a:pPr>
              <a:buNone/>
            </a:pPr>
            <a:r>
              <a:rPr lang="es-CO" b="1" dirty="0" smtClean="0">
                <a:solidFill>
                  <a:srgbClr val="FF0000"/>
                </a:solidFill>
              </a:rPr>
              <a:t>                                     </a:t>
            </a:r>
            <a:r>
              <a:rPr lang="es-CO" b="1" u="sng" dirty="0" smtClean="0">
                <a:solidFill>
                  <a:srgbClr val="FF0000"/>
                </a:solidFill>
              </a:rPr>
              <a:t>Lea Mateo 5:17:19.</a:t>
            </a:r>
          </a:p>
          <a:p>
            <a:pPr algn="ctr">
              <a:buNone/>
            </a:pPr>
            <a:r>
              <a:rPr lang="es-CO" b="1" dirty="0" smtClean="0">
                <a:solidFill>
                  <a:srgbClr val="0070C0"/>
                </a:solidFill>
              </a:rPr>
              <a:t>“No penséis que he venido para </a:t>
            </a:r>
            <a:r>
              <a:rPr lang="es-CO" b="1" u="sng" dirty="0" smtClean="0">
                <a:solidFill>
                  <a:srgbClr val="0070C0"/>
                </a:solidFill>
              </a:rPr>
              <a:t>abolir</a:t>
            </a:r>
            <a:r>
              <a:rPr lang="es-CO" b="1" dirty="0" smtClean="0">
                <a:solidFill>
                  <a:srgbClr val="0070C0"/>
                </a:solidFill>
              </a:rPr>
              <a:t> la Ley o los Profetas (las profecías). No he venido a invalidar, sino a </a:t>
            </a:r>
            <a:r>
              <a:rPr lang="es-CO" b="1" u="sng" dirty="0" smtClean="0">
                <a:solidFill>
                  <a:srgbClr val="0070C0"/>
                </a:solidFill>
              </a:rPr>
              <a:t>cumplir</a:t>
            </a:r>
            <a:r>
              <a:rPr lang="es-CO" b="1" dirty="0" smtClean="0">
                <a:solidFill>
                  <a:srgbClr val="0070C0"/>
                </a:solidFill>
              </a:rPr>
              <a:t>. </a:t>
            </a:r>
            <a:r>
              <a:rPr lang="es-CO" b="1" dirty="0" smtClean="0">
                <a:solidFill>
                  <a:srgbClr val="FF0000"/>
                </a:solidFill>
              </a:rPr>
              <a:t>18 </a:t>
            </a:r>
            <a:r>
              <a:rPr lang="es-CO" b="1" dirty="0" smtClean="0">
                <a:solidFill>
                  <a:srgbClr val="0070C0"/>
                </a:solidFill>
              </a:rPr>
              <a:t>Os aseguro que </a:t>
            </a:r>
            <a:r>
              <a:rPr lang="es-CO" b="1" u="sng" dirty="0" smtClean="0">
                <a:solidFill>
                  <a:srgbClr val="0070C0"/>
                </a:solidFill>
              </a:rPr>
              <a:t>mientras existan el cielo y la tierra</a:t>
            </a:r>
            <a:r>
              <a:rPr lang="es-CO" b="1" dirty="0" smtClean="0">
                <a:solidFill>
                  <a:srgbClr val="0070C0"/>
                </a:solidFill>
              </a:rPr>
              <a:t>, ni </a:t>
            </a:r>
            <a:r>
              <a:rPr lang="es-CO" b="1" u="sng" dirty="0" smtClean="0">
                <a:solidFill>
                  <a:srgbClr val="0070C0"/>
                </a:solidFill>
              </a:rPr>
              <a:t>una letra</a:t>
            </a:r>
            <a:r>
              <a:rPr lang="es-CO" b="1" dirty="0" smtClean="0">
                <a:solidFill>
                  <a:srgbClr val="0070C0"/>
                </a:solidFill>
              </a:rPr>
              <a:t>, ni </a:t>
            </a:r>
            <a:r>
              <a:rPr lang="es-CO" b="1" u="sng" dirty="0" smtClean="0">
                <a:solidFill>
                  <a:srgbClr val="0070C0"/>
                </a:solidFill>
              </a:rPr>
              <a:t>un punto</a:t>
            </a:r>
            <a:r>
              <a:rPr lang="es-CO" b="1" dirty="0" smtClean="0">
                <a:solidFill>
                  <a:srgbClr val="0070C0"/>
                </a:solidFill>
              </a:rPr>
              <a:t> de la Ley  perecerán, sin que todo se cumpla. </a:t>
            </a:r>
            <a:r>
              <a:rPr lang="es-CO" b="1" dirty="0" smtClean="0">
                <a:solidFill>
                  <a:srgbClr val="FF0000"/>
                </a:solidFill>
              </a:rPr>
              <a:t>19</a:t>
            </a:r>
            <a:r>
              <a:rPr lang="es-CO" b="1" dirty="0" smtClean="0">
                <a:solidFill>
                  <a:srgbClr val="0070C0"/>
                </a:solidFill>
              </a:rPr>
              <a:t> Por tanto, el que </a:t>
            </a:r>
            <a:r>
              <a:rPr lang="es-CO" b="1" u="sng" dirty="0" smtClean="0">
                <a:solidFill>
                  <a:srgbClr val="0070C0"/>
                </a:solidFill>
              </a:rPr>
              <a:t>viole uno de estos Mandamientos muy pequeños,</a:t>
            </a:r>
            <a:r>
              <a:rPr lang="es-CO" b="1" dirty="0" smtClean="0">
                <a:solidFill>
                  <a:srgbClr val="0070C0"/>
                </a:solidFill>
              </a:rPr>
              <a:t> y así </a:t>
            </a:r>
            <a:r>
              <a:rPr lang="es-CO" b="1" u="sng" dirty="0" smtClean="0">
                <a:solidFill>
                  <a:srgbClr val="0070C0"/>
                </a:solidFill>
              </a:rPr>
              <a:t>enseñe </a:t>
            </a:r>
            <a:r>
              <a:rPr lang="es-CO" b="1" dirty="0" smtClean="0">
                <a:solidFill>
                  <a:srgbClr val="0070C0"/>
                </a:solidFill>
              </a:rPr>
              <a:t>a los hombres, </a:t>
            </a:r>
            <a:r>
              <a:rPr lang="es-CO" b="1" u="sng" dirty="0" smtClean="0">
                <a:solidFill>
                  <a:srgbClr val="0070C0"/>
                </a:solidFill>
              </a:rPr>
              <a:t>muy pequeño</a:t>
            </a:r>
            <a:r>
              <a:rPr lang="es-CO" b="1" dirty="0" smtClean="0">
                <a:solidFill>
                  <a:srgbClr val="0070C0"/>
                </a:solidFill>
              </a:rPr>
              <a:t> (o nulo) </a:t>
            </a:r>
            <a:r>
              <a:rPr lang="es-CO" b="1" u="sng" dirty="0" smtClean="0">
                <a:solidFill>
                  <a:srgbClr val="0070C0"/>
                </a:solidFill>
              </a:rPr>
              <a:t>será en el reino de los cielos</a:t>
            </a:r>
            <a:r>
              <a:rPr lang="es-CO" b="1" dirty="0" smtClean="0">
                <a:solidFill>
                  <a:srgbClr val="0070C0"/>
                </a:solidFill>
              </a:rPr>
              <a:t>. Pero el que los </a:t>
            </a:r>
            <a:r>
              <a:rPr lang="es-CO" b="1" u="sng" dirty="0" smtClean="0">
                <a:solidFill>
                  <a:srgbClr val="0070C0"/>
                </a:solidFill>
              </a:rPr>
              <a:t>cumpla </a:t>
            </a:r>
            <a:r>
              <a:rPr lang="es-CO" b="1" dirty="0" smtClean="0">
                <a:solidFill>
                  <a:srgbClr val="0070C0"/>
                </a:solidFill>
              </a:rPr>
              <a:t>y los </a:t>
            </a:r>
            <a:r>
              <a:rPr lang="es-CO" b="1" u="sng" dirty="0" smtClean="0">
                <a:solidFill>
                  <a:srgbClr val="0070C0"/>
                </a:solidFill>
              </a:rPr>
              <a:t>enseñe</a:t>
            </a:r>
            <a:r>
              <a:rPr lang="es-CO" b="1" dirty="0" smtClean="0">
                <a:solidFill>
                  <a:srgbClr val="0070C0"/>
                </a:solidFill>
              </a:rPr>
              <a:t>, ese será </a:t>
            </a:r>
            <a:r>
              <a:rPr lang="es-CO" b="1" u="sng" dirty="0" smtClean="0">
                <a:solidFill>
                  <a:srgbClr val="0070C0"/>
                </a:solidFill>
              </a:rPr>
              <a:t>grande en el reino de los cielos</a:t>
            </a:r>
            <a:r>
              <a:rPr lang="es-CO" b="1" dirty="0" smtClean="0">
                <a:solidFill>
                  <a:srgbClr val="0070C0"/>
                </a:solidFill>
              </a:rPr>
              <a:t>”.</a:t>
            </a:r>
          </a:p>
          <a:p>
            <a:pPr>
              <a:buNone/>
            </a:pPr>
            <a:r>
              <a:rPr lang="es-CO" dirty="0" smtClean="0">
                <a:solidFill>
                  <a:srgbClr val="0070C0"/>
                </a:solidFill>
              </a:rPr>
              <a:t>        </a:t>
            </a:r>
            <a:r>
              <a:rPr lang="es-CO" dirty="0" smtClean="0"/>
              <a:t>                     </a:t>
            </a:r>
            <a:r>
              <a:rPr lang="es-CO" sz="3800" b="1" dirty="0" smtClean="0"/>
              <a:t>¿Qué dijo Jesús allí?</a:t>
            </a:r>
          </a:p>
          <a:p>
            <a:pPr>
              <a:buNone/>
            </a:pPr>
            <a:endParaRPr lang="es-CO" dirty="0" smtClean="0"/>
          </a:p>
          <a:p>
            <a:pPr>
              <a:buNone/>
            </a:pPr>
            <a:endParaRPr lang="es-CO"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Autofit/>
          </a:bodyPr>
          <a:lstStyle/>
          <a:p>
            <a:r>
              <a:rPr lang="es-CO" sz="3200" b="1" dirty="0" smtClean="0">
                <a:latin typeface="Algerian" pitchFamily="82" charset="0"/>
              </a:rPr>
              <a:t>¿Porqué Dios no cambia su Palabra?</a:t>
            </a:r>
            <a:endParaRPr lang="es-CO" sz="3200" b="1" dirty="0">
              <a:latin typeface="Algerian" pitchFamily="82" charset="0"/>
            </a:endParaRPr>
          </a:p>
        </p:txBody>
      </p:sp>
      <p:sp>
        <p:nvSpPr>
          <p:cNvPr id="3" name="2 Marcador de contenido"/>
          <p:cNvSpPr>
            <a:spLocks noGrp="1"/>
          </p:cNvSpPr>
          <p:nvPr>
            <p:ph idx="1"/>
          </p:nvPr>
        </p:nvSpPr>
        <p:spPr>
          <a:solidFill>
            <a:schemeClr val="accent6">
              <a:lumMod val="20000"/>
              <a:lumOff val="80000"/>
            </a:schemeClr>
          </a:solidFill>
        </p:spPr>
        <p:txBody>
          <a:bodyPr/>
          <a:lstStyle/>
          <a:p>
            <a:pPr>
              <a:buNone/>
            </a:pPr>
            <a:r>
              <a:rPr lang="es-CO" sz="4000" b="1" dirty="0" smtClean="0"/>
              <a:t>          </a:t>
            </a:r>
            <a:r>
              <a:rPr lang="es-CO" sz="3600" b="1" dirty="0" smtClean="0"/>
              <a:t>¿Cómo es el carácter de Dios?</a:t>
            </a:r>
            <a:endParaRPr lang="es-CO" sz="2800" b="1" dirty="0" smtClean="0"/>
          </a:p>
          <a:p>
            <a:pPr algn="ctr">
              <a:buNone/>
            </a:pPr>
            <a:r>
              <a:rPr lang="es-CO" sz="3600" b="1" u="sng" dirty="0" smtClean="0">
                <a:solidFill>
                  <a:srgbClr val="FF0000"/>
                </a:solidFill>
              </a:rPr>
              <a:t>Lea Santiago 1:17.</a:t>
            </a:r>
          </a:p>
          <a:p>
            <a:pPr algn="ctr">
              <a:buNone/>
            </a:pPr>
            <a:r>
              <a:rPr lang="es-CO" dirty="0" smtClean="0">
                <a:solidFill>
                  <a:srgbClr val="0070C0"/>
                </a:solidFill>
                <a:latin typeface="Agency FB" pitchFamily="34" charset="0"/>
              </a:rPr>
              <a:t>En Él “Padre… no hay </a:t>
            </a:r>
            <a:r>
              <a:rPr lang="es-CO" b="1" u="sng" dirty="0" smtClean="0">
                <a:solidFill>
                  <a:srgbClr val="0070C0"/>
                </a:solidFill>
                <a:latin typeface="Agency FB" pitchFamily="34" charset="0"/>
              </a:rPr>
              <a:t>mudanza</a:t>
            </a:r>
            <a:r>
              <a:rPr lang="es-CO" dirty="0" smtClean="0">
                <a:solidFill>
                  <a:srgbClr val="0070C0"/>
                </a:solidFill>
                <a:latin typeface="Agency FB" pitchFamily="34" charset="0"/>
              </a:rPr>
              <a:t>, ni </a:t>
            </a:r>
            <a:r>
              <a:rPr lang="es-CO" b="1" u="sng" dirty="0" smtClean="0">
                <a:solidFill>
                  <a:srgbClr val="0070C0"/>
                </a:solidFill>
                <a:latin typeface="Agency FB" pitchFamily="34" charset="0"/>
              </a:rPr>
              <a:t>sombra de variación</a:t>
            </a:r>
            <a:r>
              <a:rPr lang="es-CO" dirty="0" smtClean="0">
                <a:solidFill>
                  <a:srgbClr val="0070C0"/>
                </a:solidFill>
                <a:latin typeface="Agency FB" pitchFamily="34" charset="0"/>
              </a:rPr>
              <a:t>”</a:t>
            </a:r>
          </a:p>
          <a:p>
            <a:pPr algn="ctr">
              <a:buNone/>
            </a:pPr>
            <a:endParaRPr lang="es-CO" b="1" dirty="0" smtClean="0">
              <a:solidFill>
                <a:srgbClr val="FF0000"/>
              </a:solidFill>
            </a:endParaRPr>
          </a:p>
          <a:p>
            <a:pPr algn="ctr">
              <a:buNone/>
            </a:pPr>
            <a:r>
              <a:rPr lang="es-CO" b="1" dirty="0" smtClean="0">
                <a:solidFill>
                  <a:srgbClr val="FF0000"/>
                </a:solidFill>
              </a:rPr>
              <a:t> </a:t>
            </a:r>
            <a:r>
              <a:rPr lang="es-CO" sz="3600" b="1" u="sng" dirty="0" smtClean="0">
                <a:solidFill>
                  <a:srgbClr val="FF0000"/>
                </a:solidFill>
              </a:rPr>
              <a:t>Hebreos 13:8.</a:t>
            </a:r>
            <a:endParaRPr lang="es-CO" sz="3600" dirty="0" smtClean="0">
              <a:solidFill>
                <a:srgbClr val="FF0000"/>
              </a:solidFill>
            </a:endParaRPr>
          </a:p>
          <a:p>
            <a:pPr algn="ctr">
              <a:buNone/>
            </a:pPr>
            <a:r>
              <a:rPr lang="es-CO" sz="3600" dirty="0" smtClean="0">
                <a:solidFill>
                  <a:srgbClr val="0070C0"/>
                </a:solidFill>
              </a:rPr>
              <a:t>Jesucristo es el </a:t>
            </a:r>
            <a:r>
              <a:rPr lang="es-CO" b="1" u="sng" dirty="0" smtClean="0">
                <a:solidFill>
                  <a:srgbClr val="0070C0"/>
                </a:solidFill>
                <a:latin typeface="Agency FB" pitchFamily="34" charset="0"/>
              </a:rPr>
              <a:t>mismo ayer, hoy y por los siglos</a:t>
            </a:r>
            <a:r>
              <a:rPr lang="es-CO" sz="3600" dirty="0" smtClean="0">
                <a:solidFill>
                  <a:srgbClr val="0070C0"/>
                </a:solidFill>
              </a:rPr>
              <a:t>.</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chemeClr val="accent2">
              <a:lumMod val="40000"/>
              <a:lumOff val="60000"/>
            </a:schemeClr>
          </a:solidFill>
        </p:spPr>
        <p:txBody>
          <a:bodyPr>
            <a:normAutofit fontScale="85000" lnSpcReduction="20000"/>
          </a:bodyPr>
          <a:lstStyle/>
          <a:p>
            <a:pPr algn="ctr">
              <a:buNone/>
            </a:pPr>
            <a:r>
              <a:rPr lang="es-CO" dirty="0" smtClean="0"/>
              <a:t>    </a:t>
            </a:r>
            <a:r>
              <a:rPr lang="es-CO" sz="4400" b="1" dirty="0" smtClean="0">
                <a:latin typeface="Algerian" pitchFamily="82" charset="0"/>
              </a:rPr>
              <a:t>Si Dios no cambia su Palabra, y su carácter es invariable, ni ha autorizado a nadie para que le gaga reformas a su Ley.</a:t>
            </a:r>
          </a:p>
          <a:p>
            <a:pPr algn="ctr">
              <a:buNone/>
            </a:pPr>
            <a:endParaRPr lang="es-CO" sz="4400" b="1" dirty="0" smtClean="0">
              <a:latin typeface="Algerian" pitchFamily="82" charset="0"/>
            </a:endParaRPr>
          </a:p>
          <a:p>
            <a:pPr algn="ctr">
              <a:buNone/>
            </a:pPr>
            <a:r>
              <a:rPr lang="es-CO" sz="4400" b="1" dirty="0" smtClean="0">
                <a:latin typeface="Algerian" pitchFamily="82" charset="0"/>
              </a:rPr>
              <a:t>¿quién le dio el poder a la iglesia Católica para hacer semejante cabio a la Santa Ley de Dios?</a:t>
            </a:r>
            <a:endParaRPr lang="es-CO" sz="4400" b="1" dirty="0">
              <a:latin typeface="Algerian"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rgbClr val="FFFF00"/>
          </a:solidFill>
        </p:spPr>
        <p:txBody>
          <a:bodyPr>
            <a:normAutofit lnSpcReduction="10000"/>
          </a:bodyPr>
          <a:lstStyle/>
          <a:p>
            <a:pPr algn="ctr">
              <a:buNone/>
            </a:pPr>
            <a:r>
              <a:rPr lang="es-CO" sz="4000" b="1" u="sng" dirty="0" smtClean="0"/>
              <a:t>Aquí esta la respuesta a su pregunta.</a:t>
            </a:r>
          </a:p>
          <a:p>
            <a:pPr algn="ctr">
              <a:buNone/>
            </a:pPr>
            <a:r>
              <a:rPr lang="es-CO" dirty="0" smtClean="0"/>
              <a:t> </a:t>
            </a:r>
          </a:p>
          <a:p>
            <a:pPr algn="ctr">
              <a:buNone/>
            </a:pPr>
            <a:r>
              <a:rPr lang="es-CO" sz="3600" b="1" u="sng" dirty="0" smtClean="0">
                <a:solidFill>
                  <a:srgbClr val="FF0000"/>
                </a:solidFill>
              </a:rPr>
              <a:t>Lea Apocalipsis 13:1,2.</a:t>
            </a:r>
          </a:p>
          <a:p>
            <a:pPr algn="ctr">
              <a:buNone/>
            </a:pPr>
            <a:r>
              <a:rPr lang="es-CO" sz="3500" dirty="0" smtClean="0">
                <a:solidFill>
                  <a:srgbClr val="0070C0"/>
                </a:solidFill>
                <a:latin typeface="Agency FB" pitchFamily="34" charset="0"/>
              </a:rPr>
              <a:t>Me paré sobre la arena del mar, y vi subir del mar una bestia que tenía siete cabezas y diez cuernos….. 2 Y el </a:t>
            </a:r>
            <a:r>
              <a:rPr lang="es-CO" sz="3500" b="1" u="sng" dirty="0" smtClean="0">
                <a:solidFill>
                  <a:srgbClr val="0070C0"/>
                </a:solidFill>
                <a:latin typeface="Agency FB" pitchFamily="34" charset="0"/>
              </a:rPr>
              <a:t>dragón le dio su </a:t>
            </a:r>
            <a:r>
              <a:rPr lang="es-CO" sz="3500" b="1" u="sng" dirty="0" smtClean="0">
                <a:solidFill>
                  <a:srgbClr val="002060"/>
                </a:solidFill>
                <a:latin typeface="Agency FB" pitchFamily="34" charset="0"/>
              </a:rPr>
              <a:t>poder</a:t>
            </a:r>
            <a:r>
              <a:rPr lang="es-CO" sz="3500" b="1" u="sng" dirty="0" smtClean="0">
                <a:solidFill>
                  <a:srgbClr val="0070C0"/>
                </a:solidFill>
                <a:latin typeface="Agency FB" pitchFamily="34" charset="0"/>
              </a:rPr>
              <a:t>, su </a:t>
            </a:r>
            <a:r>
              <a:rPr lang="es-CO" sz="3500" b="1" u="sng" dirty="0" smtClean="0">
                <a:solidFill>
                  <a:srgbClr val="002060"/>
                </a:solidFill>
                <a:latin typeface="Agency FB" pitchFamily="34" charset="0"/>
              </a:rPr>
              <a:t>trono</a:t>
            </a:r>
            <a:r>
              <a:rPr lang="es-CO" sz="3500" b="1" u="sng" dirty="0" smtClean="0">
                <a:solidFill>
                  <a:srgbClr val="0070C0"/>
                </a:solidFill>
                <a:latin typeface="Agency FB" pitchFamily="34" charset="0"/>
              </a:rPr>
              <a:t> y </a:t>
            </a:r>
            <a:r>
              <a:rPr lang="es-CO" sz="3500" b="1" u="sng" dirty="0" smtClean="0">
                <a:solidFill>
                  <a:srgbClr val="002060"/>
                </a:solidFill>
                <a:latin typeface="Agency FB" pitchFamily="34" charset="0"/>
              </a:rPr>
              <a:t>gran autoridad</a:t>
            </a:r>
            <a:r>
              <a:rPr lang="es-CO" sz="3500" dirty="0" smtClean="0">
                <a:solidFill>
                  <a:srgbClr val="002060"/>
                </a:solidFill>
                <a:latin typeface="Agency FB" pitchFamily="34" charset="0"/>
              </a:rPr>
              <a:t>.</a:t>
            </a:r>
          </a:p>
          <a:p>
            <a:pPr algn="ctr">
              <a:buNone/>
            </a:pPr>
            <a:endParaRPr lang="es-CO" sz="3000" dirty="0" smtClean="0">
              <a:solidFill>
                <a:srgbClr val="0070C0"/>
              </a:solidFill>
              <a:latin typeface="Agency FB" pitchFamily="34" charset="0"/>
            </a:endParaRPr>
          </a:p>
          <a:p>
            <a:pPr algn="ctr">
              <a:buNone/>
            </a:pPr>
            <a:r>
              <a:rPr lang="es-CO" dirty="0" smtClean="0"/>
              <a:t>La bestia que sube del mar es la iglesia Católica Romana, sucesora del Imperio romano una vez que este se desintegró en diez partes.</a:t>
            </a:r>
          </a:p>
          <a:p>
            <a:pPr algn="ct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chemeClr val="accent6"/>
          </a:solidFill>
        </p:spPr>
        <p:txBody>
          <a:bodyPr/>
          <a:lstStyle/>
          <a:p>
            <a:pPr algn="ctr">
              <a:buNone/>
            </a:pPr>
            <a:r>
              <a:rPr lang="es-CO" dirty="0" smtClean="0"/>
              <a:t>Note que la </a:t>
            </a:r>
            <a:r>
              <a:rPr lang="es-CO" u="sng" dirty="0" smtClean="0"/>
              <a:t>Biblia</a:t>
            </a:r>
            <a:r>
              <a:rPr lang="es-CO" dirty="0" smtClean="0"/>
              <a:t> dice: el “dragón” le dio “</a:t>
            </a:r>
            <a:r>
              <a:rPr lang="es-CO" b="1" u="sng" dirty="0" smtClean="0">
                <a:solidFill>
                  <a:srgbClr val="0070C0"/>
                </a:solidFill>
              </a:rPr>
              <a:t>su poder</a:t>
            </a:r>
            <a:r>
              <a:rPr lang="es-CO" b="1" dirty="0" smtClean="0">
                <a:solidFill>
                  <a:srgbClr val="0070C0"/>
                </a:solidFill>
              </a:rPr>
              <a:t>, </a:t>
            </a:r>
            <a:r>
              <a:rPr lang="es-CO" b="1" u="sng" dirty="0" smtClean="0">
                <a:solidFill>
                  <a:srgbClr val="0070C0"/>
                </a:solidFill>
              </a:rPr>
              <a:t>su trono</a:t>
            </a:r>
            <a:r>
              <a:rPr lang="es-CO" b="1" dirty="0" smtClean="0">
                <a:solidFill>
                  <a:srgbClr val="0070C0"/>
                </a:solidFill>
              </a:rPr>
              <a:t> y </a:t>
            </a:r>
            <a:r>
              <a:rPr lang="es-CO" b="1" u="sng" dirty="0" smtClean="0">
                <a:solidFill>
                  <a:srgbClr val="0070C0"/>
                </a:solidFill>
              </a:rPr>
              <a:t>gran autoridad</a:t>
            </a:r>
            <a:r>
              <a:rPr lang="es-CO" dirty="0" smtClean="0"/>
              <a:t>” </a:t>
            </a:r>
          </a:p>
          <a:p>
            <a:pPr algn="ctr">
              <a:buNone/>
            </a:pPr>
            <a:endParaRPr lang="es-CO" dirty="0" smtClean="0"/>
          </a:p>
          <a:p>
            <a:pPr algn="ctr">
              <a:buNone/>
            </a:pPr>
            <a:r>
              <a:rPr lang="es-CO" sz="4000" b="1" dirty="0" smtClean="0"/>
              <a:t>¿Quién es el dragón?</a:t>
            </a:r>
          </a:p>
          <a:p>
            <a:pPr algn="ctr">
              <a:buNone/>
            </a:pPr>
            <a:endParaRPr lang="es-CO" b="1" dirty="0" smtClean="0">
              <a:solidFill>
                <a:srgbClr val="FF0000"/>
              </a:solidFill>
            </a:endParaRPr>
          </a:p>
          <a:p>
            <a:pPr algn="ctr">
              <a:buNone/>
            </a:pPr>
            <a:r>
              <a:rPr lang="es-CO" sz="3600" b="1" u="sng" dirty="0" smtClean="0">
                <a:solidFill>
                  <a:srgbClr val="FF0000"/>
                </a:solidFill>
              </a:rPr>
              <a:t>Lea Apocalipsis 12:9.</a:t>
            </a:r>
          </a:p>
          <a:p>
            <a:pPr algn="ctr">
              <a:buNone/>
            </a:pPr>
            <a:r>
              <a:rPr lang="es-CO" b="1" dirty="0" smtClean="0">
                <a:solidFill>
                  <a:srgbClr val="0070C0"/>
                </a:solidFill>
                <a:latin typeface="Agency FB" pitchFamily="34" charset="0"/>
              </a:rPr>
              <a:t>Y fue lanzado fuera (del cielo), ese gran dragón, la </a:t>
            </a:r>
            <a:r>
              <a:rPr lang="es-CO" b="1" u="sng" dirty="0" smtClean="0">
                <a:solidFill>
                  <a:srgbClr val="0070C0"/>
                </a:solidFill>
                <a:latin typeface="Agency FB" pitchFamily="34" charset="0"/>
              </a:rPr>
              <a:t>serpiente antigua</a:t>
            </a:r>
            <a:r>
              <a:rPr lang="es-CO" b="1" dirty="0" smtClean="0">
                <a:solidFill>
                  <a:srgbClr val="0070C0"/>
                </a:solidFill>
                <a:latin typeface="Agency FB" pitchFamily="34" charset="0"/>
              </a:rPr>
              <a:t>, que se llama </a:t>
            </a:r>
            <a:r>
              <a:rPr lang="es-CO" b="1" u="sng" dirty="0" smtClean="0">
                <a:solidFill>
                  <a:srgbClr val="0070C0"/>
                </a:solidFill>
                <a:latin typeface="Agency FB" pitchFamily="34" charset="0"/>
              </a:rPr>
              <a:t>diablo</a:t>
            </a:r>
            <a:r>
              <a:rPr lang="es-CO" b="1" dirty="0" smtClean="0">
                <a:solidFill>
                  <a:srgbClr val="0070C0"/>
                </a:solidFill>
                <a:latin typeface="Agency FB" pitchFamily="34" charset="0"/>
              </a:rPr>
              <a:t> y </a:t>
            </a:r>
            <a:r>
              <a:rPr lang="es-CO" b="1" u="sng" dirty="0" smtClean="0">
                <a:solidFill>
                  <a:srgbClr val="0070C0"/>
                </a:solidFill>
                <a:latin typeface="Agency FB" pitchFamily="34" charset="0"/>
              </a:rPr>
              <a:t>Satanás</a:t>
            </a:r>
            <a:r>
              <a:rPr lang="es-CO" b="1" dirty="0" smtClean="0">
                <a:solidFill>
                  <a:srgbClr val="0070C0"/>
                </a:solidFill>
                <a:latin typeface="Agency FB" pitchFamily="34" charset="0"/>
              </a:rPr>
              <a:t>.</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75000"/>
            </a:schemeClr>
          </a:solidFill>
        </p:spPr>
        <p:txBody>
          <a:bodyPr>
            <a:normAutofit fontScale="90000"/>
          </a:bodyPr>
          <a:lstStyle/>
          <a:p>
            <a:r>
              <a:rPr lang="es-ES" b="1" dirty="0" smtClean="0"/>
              <a:t>A pesar de lo que dice Dios en su Palabra, la iglesia Católica dice:</a:t>
            </a:r>
            <a:endParaRPr lang="es-ES" b="1" dirty="0"/>
          </a:p>
        </p:txBody>
      </p:sp>
      <p:sp>
        <p:nvSpPr>
          <p:cNvPr id="3" name="2 Marcador de contenido"/>
          <p:cNvSpPr>
            <a:spLocks noGrp="1"/>
          </p:cNvSpPr>
          <p:nvPr>
            <p:ph idx="1"/>
          </p:nvPr>
        </p:nvSpPr>
        <p:spPr>
          <a:xfrm>
            <a:off x="251520" y="1600200"/>
            <a:ext cx="8712968" cy="5069160"/>
          </a:xfrm>
          <a:solidFill>
            <a:schemeClr val="accent6">
              <a:lumMod val="20000"/>
              <a:lumOff val="80000"/>
            </a:schemeClr>
          </a:solidFill>
        </p:spPr>
        <p:txBody>
          <a:bodyPr>
            <a:normAutofit fontScale="25000" lnSpcReduction="20000"/>
          </a:bodyPr>
          <a:lstStyle/>
          <a:p>
            <a:pPr>
              <a:buNone/>
            </a:pPr>
            <a:r>
              <a:rPr lang="es-ES" sz="9600" dirty="0" smtClean="0"/>
              <a:t>    </a:t>
            </a:r>
          </a:p>
          <a:p>
            <a:pPr>
              <a:buNone/>
            </a:pPr>
            <a:r>
              <a:rPr lang="es-ES" sz="11200" dirty="0" smtClean="0"/>
              <a:t> "Nosotros observamos el Domingo en vez del Sábado por que la</a:t>
            </a:r>
            <a:r>
              <a:rPr lang="es-ES" sz="11200" b="1" u="sng" dirty="0" smtClean="0">
                <a:solidFill>
                  <a:srgbClr val="0070C0"/>
                </a:solidFill>
              </a:rPr>
              <a:t> Iglesia Católica transfirió la solemnidad del Sábado para el Domingo.</a:t>
            </a:r>
            <a:r>
              <a:rPr lang="es-ES" sz="11200" dirty="0" smtClean="0"/>
              <a:t>" – Peter Geiermann, CSSR, "A Doctrinal Catechism", edición 1957, pág. 50</a:t>
            </a:r>
          </a:p>
          <a:p>
            <a:pPr>
              <a:buNone/>
            </a:pPr>
            <a:endParaRPr lang="es-ES" sz="11200" dirty="0" smtClean="0"/>
          </a:p>
          <a:p>
            <a:pPr>
              <a:buNone/>
            </a:pPr>
            <a:r>
              <a:rPr lang="es-ES" sz="11200" dirty="0" smtClean="0"/>
              <a:t>     "No el Creador del universo, en Génesis 2:1-3,–sino la Iglesia Católica </a:t>
            </a:r>
            <a:r>
              <a:rPr lang="es-ES" sz="11200" b="1" u="sng" dirty="0" smtClean="0">
                <a:solidFill>
                  <a:srgbClr val="0070C0"/>
                </a:solidFill>
              </a:rPr>
              <a:t>"puede reclamar al honor de haberle otorgado al hombre una pausa en su trabajo cada siete días."</a:t>
            </a:r>
            <a:r>
              <a:rPr lang="es-ES" sz="11200" dirty="0" smtClean="0"/>
              <a:t> – S. D. </a:t>
            </a:r>
            <a:r>
              <a:rPr lang="es-ES" sz="11200" dirty="0" err="1" smtClean="0"/>
              <a:t>Mosna</a:t>
            </a:r>
            <a:r>
              <a:rPr lang="es-ES" sz="11200" dirty="0" smtClean="0"/>
              <a:t>, "</a:t>
            </a:r>
            <a:r>
              <a:rPr lang="es-ES" sz="11200" dirty="0" err="1" smtClean="0"/>
              <a:t>Storia</a:t>
            </a:r>
            <a:r>
              <a:rPr lang="es-ES" sz="11200" dirty="0" smtClean="0"/>
              <a:t> </a:t>
            </a:r>
            <a:r>
              <a:rPr lang="es-ES" sz="11200" dirty="0" err="1" smtClean="0"/>
              <a:t>della</a:t>
            </a:r>
            <a:r>
              <a:rPr lang="es-ES" sz="11200" dirty="0" smtClean="0"/>
              <a:t> </a:t>
            </a:r>
            <a:r>
              <a:rPr lang="es-ES" sz="11200" dirty="0" err="1" smtClean="0"/>
              <a:t>Domenica</a:t>
            </a:r>
            <a:r>
              <a:rPr lang="es-ES" sz="11200" dirty="0" smtClean="0"/>
              <a:t>", 1969, págs. 366, 36</a:t>
            </a:r>
          </a:p>
          <a:p>
            <a:pPr>
              <a:buNone/>
            </a:pPr>
            <a:endParaRPr lang="es-ES" sz="9600" dirty="0" smtClean="0"/>
          </a:p>
          <a:p>
            <a:pPr>
              <a:buNone/>
            </a:pPr>
            <a:endParaRPr lang="es-ES" sz="9600" dirty="0" smtClean="0"/>
          </a:p>
          <a:p>
            <a:pPr>
              <a:buNone/>
            </a:pPr>
            <a:endParaRPr lang="es-ES" sz="9600" dirty="0" smtClean="0"/>
          </a:p>
          <a:p>
            <a:pPr>
              <a:buNone/>
            </a:pPr>
            <a:endParaRPr lang="es-ES" sz="9600" dirty="0" smtClean="0"/>
          </a:p>
          <a:p>
            <a:pPr>
              <a:buNone/>
            </a:pPr>
            <a:endParaRPr lang="es-ES" sz="9600" dirty="0" smtClean="0"/>
          </a:p>
          <a:p>
            <a:pPr>
              <a:buNone/>
            </a:pPr>
            <a:endParaRPr lang="es-ES" sz="9600" dirty="0" smtClean="0"/>
          </a:p>
          <a:p>
            <a:endParaRPr lang="es-ES" sz="9600" dirty="0" smtClean="0"/>
          </a:p>
          <a:p>
            <a:endParaRPr lang="es-ES" sz="9600" dirty="0" smtClean="0"/>
          </a:p>
          <a:p>
            <a:endParaRPr lang="es-ES" sz="9600" dirty="0" smtClean="0"/>
          </a:p>
          <a:p>
            <a:endParaRPr lang="es-ES" sz="9600" dirty="0" smtClean="0"/>
          </a:p>
          <a:p>
            <a:r>
              <a:rPr lang="es-ES" sz="9600" dirty="0" smtClean="0"/>
              <a:t/>
            </a:r>
            <a:br>
              <a:rPr lang="es-ES" sz="9600" dirty="0" smtClean="0"/>
            </a:br>
            <a:r>
              <a:rPr lang="es-ES" dirty="0" smtClean="0"/>
              <a:t>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4" end="14"/>
                                            </p:txEl>
                                          </p:spTgt>
                                        </p:tgtEl>
                                        <p:attrNameLst>
                                          <p:attrName>style.visibility</p:attrName>
                                        </p:attrNameLst>
                                      </p:cBhvr>
                                      <p:to>
                                        <p:strVal val="visible"/>
                                      </p:to>
                                    </p:set>
                                    <p:anim to="" calcmode="lin" valueType="num">
                                      <p:cBhvr>
                                        <p:cTn id="22" dur="1" fill="hold"/>
                                        <p:tgtEl>
                                          <p:spTgt spid="3">
                                            <p:txEl>
                                              <p:pRg st="14" end="1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b="1" dirty="0" smtClean="0">
                <a:latin typeface="Algerian" pitchFamily="82" charset="0"/>
              </a:rPr>
              <a:t>¿Qué profecía predicha en Daniel se cumplió en este poder?</a:t>
            </a:r>
            <a:endParaRPr lang="es-CO" sz="3200" b="1" dirty="0">
              <a:latin typeface="Algerian" pitchFamily="82" charset="0"/>
            </a:endParaRPr>
          </a:p>
        </p:txBody>
      </p:sp>
      <p:sp>
        <p:nvSpPr>
          <p:cNvPr id="3" name="2 Marcador de contenido"/>
          <p:cNvSpPr>
            <a:spLocks noGrp="1"/>
          </p:cNvSpPr>
          <p:nvPr>
            <p:ph idx="1"/>
          </p:nvPr>
        </p:nvSpPr>
        <p:spPr>
          <a:xfrm>
            <a:off x="251520" y="1600200"/>
            <a:ext cx="8640960" cy="4925144"/>
          </a:xfrm>
        </p:spPr>
        <p:txBody>
          <a:bodyPr>
            <a:normAutofit fontScale="85000" lnSpcReduction="20000"/>
          </a:bodyPr>
          <a:lstStyle/>
          <a:p>
            <a:pPr>
              <a:buNone/>
            </a:pPr>
            <a:r>
              <a:rPr lang="es-CO" dirty="0" smtClean="0"/>
              <a:t>    </a:t>
            </a:r>
            <a:r>
              <a:rPr lang="es-CO" sz="3600" b="1" dirty="0" smtClean="0">
                <a:solidFill>
                  <a:srgbClr val="FF0000"/>
                </a:solidFill>
              </a:rPr>
              <a:t>Daniel 7:24,25.</a:t>
            </a:r>
          </a:p>
          <a:p>
            <a:pPr>
              <a:buNone/>
            </a:pPr>
            <a:r>
              <a:rPr lang="es-CO" dirty="0" smtClean="0"/>
              <a:t>    …… </a:t>
            </a:r>
            <a:r>
              <a:rPr lang="es-CO" b="1" dirty="0" smtClean="0"/>
              <a:t>Y tratará de cambiar los tiempos y la ley”</a:t>
            </a:r>
          </a:p>
          <a:p>
            <a:pPr>
              <a:buNone/>
            </a:pPr>
            <a:r>
              <a:rPr lang="es-CO" dirty="0" smtClean="0"/>
              <a:t>     Los “tiempos” fueron cambiados por ella (la iglesia Católica),al </a:t>
            </a:r>
            <a:r>
              <a:rPr lang="es-CO" b="1" u="sng" dirty="0" smtClean="0">
                <a:solidFill>
                  <a:srgbClr val="0070C0"/>
                </a:solidFill>
              </a:rPr>
              <a:t>modificar el horario establecido por Dios, que los días no comiencen a la puesta del sol, y terminen a la puesta del sol, sino a la media noche y terminen a la media noche.</a:t>
            </a:r>
          </a:p>
          <a:p>
            <a:pPr>
              <a:buNone/>
            </a:pPr>
            <a:endParaRPr lang="es-CO" b="1" dirty="0" smtClean="0">
              <a:solidFill>
                <a:srgbClr val="0070C0"/>
              </a:solidFill>
            </a:endParaRPr>
          </a:p>
          <a:p>
            <a:pPr>
              <a:buNone/>
            </a:pPr>
            <a:r>
              <a:rPr lang="es-CO" b="1" dirty="0" smtClean="0">
                <a:solidFill>
                  <a:srgbClr val="0070C0"/>
                </a:solidFill>
              </a:rPr>
              <a:t>     </a:t>
            </a:r>
            <a:r>
              <a:rPr lang="es-CO" dirty="0" smtClean="0"/>
              <a:t>En el año </a:t>
            </a:r>
            <a:r>
              <a:rPr lang="es-CO" b="1" dirty="0" smtClean="0">
                <a:solidFill>
                  <a:srgbClr val="0070C0"/>
                </a:solidFill>
              </a:rPr>
              <a:t>1582</a:t>
            </a:r>
            <a:r>
              <a:rPr lang="es-CO" dirty="0" smtClean="0"/>
              <a:t> el Papa </a:t>
            </a:r>
            <a:r>
              <a:rPr lang="es-CO" dirty="0" smtClean="0">
                <a:hlinkClick r:id="rId2" action="ppaction://hlinkfile"/>
              </a:rPr>
              <a:t>Gregorio XIII</a:t>
            </a:r>
            <a:r>
              <a:rPr lang="es-CO" dirty="0" smtClean="0"/>
              <a:t> encargara a </a:t>
            </a:r>
            <a:r>
              <a:rPr lang="es-CO" dirty="0" smtClean="0">
                <a:hlinkClick r:id="rId3" action="ppaction://hlinkfile"/>
              </a:rPr>
              <a:t>Luis Lilio</a:t>
            </a:r>
            <a:r>
              <a:rPr lang="es-CO" dirty="0" smtClean="0"/>
              <a:t> y al jesuita alemán </a:t>
            </a:r>
            <a:r>
              <a:rPr lang="es-CO" dirty="0" smtClean="0">
                <a:hlinkClick r:id="rId4" action="ppaction://hlinkfile" tooltip="Christopher Clavius"/>
              </a:rPr>
              <a:t>Christopher Clavius</a:t>
            </a:r>
            <a:r>
              <a:rPr lang="es-CO" dirty="0" smtClean="0"/>
              <a:t> la reforma que dará vida al conocido como </a:t>
            </a:r>
            <a:r>
              <a:rPr lang="es-CO" b="1" dirty="0" smtClean="0">
                <a:solidFill>
                  <a:srgbClr val="0070C0"/>
                </a:solidFill>
                <a:hlinkClick r:id="rId5" action="ppaction://hlinkfile" tooltip="Calendario Gregoriano"/>
              </a:rPr>
              <a:t>Calendario Gregoriano</a:t>
            </a:r>
            <a:r>
              <a:rPr lang="es-CO" b="1" dirty="0" smtClean="0">
                <a:solidFill>
                  <a:srgbClr val="0070C0"/>
                </a:solidFill>
              </a:rPr>
              <a:t>.</a:t>
            </a:r>
          </a:p>
          <a:p>
            <a:pPr>
              <a:buNone/>
            </a:pPr>
            <a:endParaRPr lang="es-CO" b="1" u="sng" dirty="0" smtClean="0">
              <a:solidFill>
                <a:srgbClr val="0070C0"/>
              </a:solidFill>
            </a:endParaRP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328592" cy="6048672"/>
          </a:xfrm>
        </p:spPr>
        <p:txBody>
          <a:bodyPr>
            <a:normAutofit fontScale="85000" lnSpcReduction="10000"/>
          </a:bodyPr>
          <a:lstStyle/>
          <a:p>
            <a:pPr algn="ctr">
              <a:buNone/>
            </a:pPr>
            <a:r>
              <a:rPr lang="es-CO" dirty="0" smtClean="0"/>
              <a:t>    “Cambiará la Ley”. Ella reconoce haber cambiado el sábado “</a:t>
            </a:r>
            <a:r>
              <a:rPr lang="es-CO" b="1" u="sng" dirty="0" smtClean="0">
                <a:solidFill>
                  <a:srgbClr val="0070C0"/>
                </a:solidFill>
              </a:rPr>
              <a:t>día santo</a:t>
            </a:r>
            <a:r>
              <a:rPr lang="es-CO" dirty="0" smtClean="0"/>
              <a:t>” de Dios </a:t>
            </a:r>
            <a:r>
              <a:rPr lang="es-CO" dirty="0" smtClean="0">
                <a:solidFill>
                  <a:srgbClr val="FF0000"/>
                </a:solidFill>
              </a:rPr>
              <a:t>(Isaías 58:13)</a:t>
            </a:r>
            <a:r>
              <a:rPr lang="es-CO" dirty="0" smtClean="0"/>
              <a:t>, por el domingo primer día de la semana, y además sacó el segundo Mandamiento donde Dios prohíbe la idolatría, corrió ocho Mandamientos del sitio donde Dios los había colocado, y para llenar el vacio, dividió el decimo de dos para suplir el vacio.</a:t>
            </a:r>
          </a:p>
          <a:p>
            <a:pPr algn="ctr">
              <a:buNone/>
            </a:pPr>
            <a:endParaRPr lang="es-CO" dirty="0" smtClean="0"/>
          </a:p>
          <a:p>
            <a:pPr algn="ctr">
              <a:buNone/>
            </a:pPr>
            <a:r>
              <a:rPr lang="es-CO" dirty="0" smtClean="0"/>
              <a:t> </a:t>
            </a:r>
            <a:r>
              <a:rPr lang="es-CO" dirty="0" smtClean="0">
                <a:solidFill>
                  <a:srgbClr val="FF0000"/>
                </a:solidFill>
              </a:rPr>
              <a:t>(Confronte </a:t>
            </a:r>
          </a:p>
          <a:p>
            <a:pPr algn="ctr">
              <a:buNone/>
            </a:pPr>
            <a:r>
              <a:rPr lang="es-CO" dirty="0" smtClean="0">
                <a:solidFill>
                  <a:srgbClr val="FF0000"/>
                </a:solidFill>
              </a:rPr>
              <a:t>el catecismo con la Biblia, Éxodo 20:3-17 ). </a:t>
            </a:r>
          </a:p>
          <a:p>
            <a:endParaRPr lang="es-CO" dirty="0"/>
          </a:p>
        </p:txBody>
      </p:sp>
      <p:pic>
        <p:nvPicPr>
          <p:cNvPr id="1026" name="Picture 2" descr="http://t2.gstatic.com/images?q=tbn:ANd9GcS4bAP2eh0_Ax53Qir5AoI_9RN87h4rOCeZr4XRW2aSC6x5tAl9fw"/>
          <p:cNvPicPr>
            <a:picLocks noChangeAspect="1" noChangeArrowheads="1"/>
          </p:cNvPicPr>
          <p:nvPr/>
        </p:nvPicPr>
        <p:blipFill>
          <a:blip r:embed="rId2" cstate="print"/>
          <a:srcRect/>
          <a:stretch>
            <a:fillRect/>
          </a:stretch>
        </p:blipFill>
        <p:spPr bwMode="auto">
          <a:xfrm rot="21075062">
            <a:off x="6412686" y="669237"/>
            <a:ext cx="1781175" cy="2562226"/>
          </a:xfrm>
          <a:prstGeom prst="rect">
            <a:avLst/>
          </a:prstGeom>
          <a:noFill/>
        </p:spPr>
      </p:pic>
      <p:pic>
        <p:nvPicPr>
          <p:cNvPr id="1028" name="Picture 4" descr="http://t1.gstatic.com/images?q=tbn:ANd9GcRcZoBi2_EpD187EO8X1SFfLRwqUiFJbF0fykYQpUv9x22maXMP"/>
          <p:cNvPicPr>
            <a:picLocks noChangeAspect="1" noChangeArrowheads="1"/>
          </p:cNvPicPr>
          <p:nvPr/>
        </p:nvPicPr>
        <p:blipFill>
          <a:blip r:embed="rId3" cstate="print"/>
          <a:srcRect/>
          <a:stretch>
            <a:fillRect/>
          </a:stretch>
        </p:blipFill>
        <p:spPr bwMode="auto">
          <a:xfrm>
            <a:off x="6444208" y="3501008"/>
            <a:ext cx="2019300" cy="22574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 to="" calcmode="lin" valueType="num">
                                      <p:cBhvr>
                                        <p:cTn id="22" dur="1" fill="hold"/>
                                        <p:tgtEl>
                                          <p:spTgt spid="10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498178"/>
          </a:xfrm>
          <a:solidFill>
            <a:srgbClr val="002060"/>
          </a:solidFill>
        </p:spPr>
        <p:txBody>
          <a:bodyPr>
            <a:noAutofit/>
          </a:bodyPr>
          <a:lstStyle/>
          <a:p>
            <a:r>
              <a:rPr lang="es-ES" sz="4000" dirty="0" smtClean="0">
                <a:solidFill>
                  <a:schemeClr val="bg1"/>
                </a:solidFill>
              </a:rPr>
              <a:t>¿Además de cambiar el sábado por el domingo, qué más dice la iglesia Católica?</a:t>
            </a:r>
            <a:endParaRPr lang="es-ES" sz="4000" dirty="0">
              <a:solidFill>
                <a:schemeClr val="bg1"/>
              </a:solidFill>
            </a:endParaRPr>
          </a:p>
        </p:txBody>
      </p:sp>
      <p:sp>
        <p:nvSpPr>
          <p:cNvPr id="3" name="2 Marcador de contenido"/>
          <p:cNvSpPr>
            <a:spLocks noGrp="1"/>
          </p:cNvSpPr>
          <p:nvPr>
            <p:ph idx="1"/>
          </p:nvPr>
        </p:nvSpPr>
        <p:spPr>
          <a:xfrm>
            <a:off x="251520" y="2060848"/>
            <a:ext cx="8568952" cy="4536504"/>
          </a:xfrm>
        </p:spPr>
        <p:txBody>
          <a:bodyPr>
            <a:normAutofit fontScale="40000" lnSpcReduction="20000"/>
          </a:bodyPr>
          <a:lstStyle/>
          <a:p>
            <a:pPr>
              <a:buNone/>
            </a:pPr>
            <a:r>
              <a:rPr lang="es-ES" sz="9600" dirty="0" smtClean="0"/>
              <a:t> </a:t>
            </a:r>
            <a:r>
              <a:rPr lang="es-ES" sz="9600" b="1" dirty="0" smtClean="0">
                <a:solidFill>
                  <a:srgbClr val="0070C0"/>
                </a:solidFill>
              </a:rPr>
              <a:t>"</a:t>
            </a:r>
            <a:r>
              <a:rPr lang="es-ES" sz="9600" b="1" u="sng" dirty="0" smtClean="0">
                <a:solidFill>
                  <a:srgbClr val="0070C0"/>
                </a:solidFill>
              </a:rPr>
              <a:t>Nosotros tenemos en ésta tierra el lugar de Dios Todopoderoso."</a:t>
            </a:r>
            <a:r>
              <a:rPr lang="es-ES" sz="9600" dirty="0" smtClean="0"/>
              <a:t> – Papa Leo Xlll, en una Carta Encíclica, fechada 20 de Junio, 1894.</a:t>
            </a:r>
          </a:p>
          <a:p>
            <a:pPr>
              <a:buNone/>
            </a:pPr>
            <a:r>
              <a:rPr lang="es-ES" sz="9600" dirty="0" smtClean="0"/>
              <a:t>    </a:t>
            </a:r>
          </a:p>
          <a:p>
            <a:pPr>
              <a:buNone/>
            </a:pPr>
            <a:r>
              <a:rPr lang="es-ES" sz="9600" dirty="0" smtClean="0"/>
              <a:t>   </a:t>
            </a:r>
            <a:r>
              <a:rPr lang="es-ES" sz="8600" dirty="0" smtClean="0"/>
              <a:t>"El Papa no es solamente el </a:t>
            </a:r>
            <a:r>
              <a:rPr lang="es-ES" sz="8600" b="1" u="sng" dirty="0" smtClean="0">
                <a:solidFill>
                  <a:srgbClr val="0070C0"/>
                </a:solidFill>
              </a:rPr>
              <a:t>representante de Jesucristo, sino que él es el propio Jesucristo, escondido bajo un velo de carne."</a:t>
            </a:r>
            <a:r>
              <a:rPr lang="es-ES" sz="8600" dirty="0" smtClean="0"/>
              <a:t> – "The Catholic National", Julio de 1895</a:t>
            </a:r>
            <a:br>
              <a:rPr lang="es-ES" sz="8600"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solidFill>
                  <a:srgbClr val="FF0000"/>
                </a:solidFill>
              </a:rPr>
              <a:t>¿Qué otra profecía para identificar quién es este poder se cumplió aquí?</a:t>
            </a:r>
            <a:endParaRPr lang="es-CO" dirty="0">
              <a:solidFill>
                <a:srgbClr val="FF0000"/>
              </a:solidFill>
            </a:endParaRPr>
          </a:p>
        </p:txBody>
      </p:sp>
      <p:sp>
        <p:nvSpPr>
          <p:cNvPr id="3" name="2 Marcador de contenido"/>
          <p:cNvSpPr>
            <a:spLocks noGrp="1"/>
          </p:cNvSpPr>
          <p:nvPr>
            <p:ph idx="1"/>
          </p:nvPr>
        </p:nvSpPr>
        <p:spPr>
          <a:xfrm>
            <a:off x="251520" y="1600200"/>
            <a:ext cx="8568952" cy="4925144"/>
          </a:xfrm>
          <a:solidFill>
            <a:srgbClr val="FFFF00"/>
          </a:solidFill>
        </p:spPr>
        <p:txBody>
          <a:bodyPr>
            <a:normAutofit fontScale="85000" lnSpcReduction="20000"/>
          </a:bodyPr>
          <a:lstStyle/>
          <a:p>
            <a:pPr>
              <a:buNone/>
            </a:pPr>
            <a:r>
              <a:rPr lang="es-CO" dirty="0" smtClean="0"/>
              <a:t>      </a:t>
            </a:r>
            <a:r>
              <a:rPr lang="es-CO" sz="3600" b="1" dirty="0" smtClean="0">
                <a:solidFill>
                  <a:srgbClr val="FF0000"/>
                </a:solidFill>
              </a:rPr>
              <a:t>Daniel 7:25.</a:t>
            </a:r>
            <a:endParaRPr lang="es-CO" b="1" dirty="0" smtClean="0">
              <a:solidFill>
                <a:srgbClr val="FF0000"/>
              </a:solidFill>
            </a:endParaRPr>
          </a:p>
          <a:p>
            <a:pPr>
              <a:buNone/>
            </a:pPr>
            <a:r>
              <a:rPr lang="es-CO" dirty="0" smtClean="0"/>
              <a:t>      “Hablará palabras </a:t>
            </a:r>
            <a:r>
              <a:rPr lang="es-CO" b="1" u="sng" dirty="0" smtClean="0">
                <a:solidFill>
                  <a:srgbClr val="0070C0"/>
                </a:solidFill>
              </a:rPr>
              <a:t>contra</a:t>
            </a:r>
            <a:r>
              <a:rPr lang="es-CO" dirty="0" smtClean="0"/>
              <a:t> el Altísimo”. Se esperaría que esta iglesia estuviera “</a:t>
            </a:r>
            <a:r>
              <a:rPr lang="es-CO" sz="3600" b="1" dirty="0" smtClean="0">
                <a:solidFill>
                  <a:srgbClr val="0070C0"/>
                </a:solidFill>
              </a:rPr>
              <a:t>al lado</a:t>
            </a:r>
            <a:r>
              <a:rPr lang="es-CO" dirty="0" smtClean="0"/>
              <a:t>”, pero resulta que esta “</a:t>
            </a:r>
            <a:r>
              <a:rPr lang="es-CO" b="1" u="sng" dirty="0" smtClean="0">
                <a:solidFill>
                  <a:srgbClr val="0070C0"/>
                </a:solidFill>
              </a:rPr>
              <a:t>CONTRA</a:t>
            </a:r>
            <a:r>
              <a:rPr lang="es-CO" dirty="0" smtClean="0"/>
              <a:t>”, se ha puesto en “</a:t>
            </a:r>
            <a:r>
              <a:rPr lang="es-CO" b="1" u="sng" dirty="0" smtClean="0">
                <a:solidFill>
                  <a:srgbClr val="0070C0"/>
                </a:solidFill>
              </a:rPr>
              <a:t>LUGAR DE</a:t>
            </a:r>
            <a:r>
              <a:rPr lang="es-CO" dirty="0" smtClean="0"/>
              <a:t>”, al oponerse al Altísimo.</a:t>
            </a:r>
          </a:p>
          <a:p>
            <a:endParaRPr lang="es-CO" dirty="0" smtClean="0"/>
          </a:p>
          <a:p>
            <a:pPr>
              <a:buNone/>
            </a:pPr>
            <a:r>
              <a:rPr lang="es-CO" dirty="0" smtClean="0"/>
              <a:t>     </a:t>
            </a:r>
            <a:r>
              <a:rPr lang="es-CO" sz="3600" b="1" dirty="0" smtClean="0">
                <a:solidFill>
                  <a:srgbClr val="FF0000"/>
                </a:solidFill>
              </a:rPr>
              <a:t>2 Tesalonisenses2:3,4.</a:t>
            </a:r>
            <a:endParaRPr lang="es-CO" b="1" dirty="0" smtClean="0">
              <a:solidFill>
                <a:srgbClr val="FF0000"/>
              </a:solidFill>
            </a:endParaRPr>
          </a:p>
          <a:p>
            <a:pPr>
              <a:buNone/>
            </a:pPr>
            <a:r>
              <a:rPr lang="es-CO" dirty="0" smtClean="0"/>
              <a:t>     Nadie os engañe en ninguna manera; porque no vendrá (Cristo), sin que antes venga la </a:t>
            </a:r>
            <a:r>
              <a:rPr lang="es-CO" b="1" dirty="0" smtClean="0">
                <a:solidFill>
                  <a:srgbClr val="0070C0"/>
                </a:solidFill>
              </a:rPr>
              <a:t>apostasía</a:t>
            </a:r>
            <a:r>
              <a:rPr lang="es-CO" dirty="0" smtClean="0"/>
              <a:t>, y se manifieste el </a:t>
            </a:r>
            <a:r>
              <a:rPr lang="es-CO" sz="3300" b="1" dirty="0" smtClean="0">
                <a:solidFill>
                  <a:srgbClr val="0070C0"/>
                </a:solidFill>
              </a:rPr>
              <a:t>hombre de pecado</a:t>
            </a:r>
            <a:r>
              <a:rPr lang="es-CO" dirty="0" smtClean="0"/>
              <a:t>, el hijo de </a:t>
            </a:r>
            <a:r>
              <a:rPr lang="es-CO" sz="3800" dirty="0" smtClean="0">
                <a:solidFill>
                  <a:srgbClr val="0070C0"/>
                </a:solidFill>
              </a:rPr>
              <a:t>perdición,</a:t>
            </a:r>
            <a:r>
              <a:rPr lang="es-CO" dirty="0" smtClean="0"/>
              <a:t> </a:t>
            </a:r>
            <a:br>
              <a:rPr lang="es-CO" dirty="0" smtClean="0"/>
            </a:br>
            <a:r>
              <a:rPr lang="es-CO" sz="3100" b="1" dirty="0" smtClean="0">
                <a:solidFill>
                  <a:srgbClr val="FF0000"/>
                </a:solidFill>
              </a:rPr>
              <a:t>4</a:t>
            </a:r>
            <a:r>
              <a:rPr lang="es-CO" dirty="0" smtClean="0"/>
              <a:t> el cual se </a:t>
            </a:r>
            <a:r>
              <a:rPr lang="es-CO" b="1" dirty="0" smtClean="0">
                <a:solidFill>
                  <a:srgbClr val="0070C0"/>
                </a:solidFill>
              </a:rPr>
              <a:t>opone </a:t>
            </a:r>
            <a:r>
              <a:rPr lang="es-CO" dirty="0" smtClean="0"/>
              <a:t>y se </a:t>
            </a:r>
            <a:r>
              <a:rPr lang="es-CO" b="1" u="sng" dirty="0" smtClean="0">
                <a:solidFill>
                  <a:srgbClr val="0070C0"/>
                </a:solidFill>
              </a:rPr>
              <a:t>levanta contra todo lo que se llama Dios o es objeto de culto</a:t>
            </a:r>
            <a:r>
              <a:rPr lang="es-CO" dirty="0" smtClean="0"/>
              <a:t>; tanto que se </a:t>
            </a:r>
            <a:r>
              <a:rPr lang="es-CO" b="1" u="sng" dirty="0" smtClean="0">
                <a:solidFill>
                  <a:srgbClr val="0070C0"/>
                </a:solidFill>
              </a:rPr>
              <a:t>sienta en el templo de Dios como Dios, haciéndose pasar por Dios.</a:t>
            </a:r>
            <a:endParaRPr lang="es-CO" b="1"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2800" dirty="0" smtClean="0">
                <a:latin typeface="Algerian" pitchFamily="82" charset="0"/>
              </a:rPr>
              <a:t>¿Qué otro ser creado, mencionado en la Biblia quiso ocupar el trono de Dios?</a:t>
            </a:r>
            <a:endParaRPr lang="es-CO" sz="2800" dirty="0">
              <a:latin typeface="Algerian" pitchFamily="82" charset="0"/>
            </a:endParaRPr>
          </a:p>
        </p:txBody>
      </p:sp>
      <p:sp>
        <p:nvSpPr>
          <p:cNvPr id="3" name="2 Marcador de contenido"/>
          <p:cNvSpPr>
            <a:spLocks noGrp="1"/>
          </p:cNvSpPr>
          <p:nvPr>
            <p:ph idx="1"/>
          </p:nvPr>
        </p:nvSpPr>
        <p:spPr>
          <a:xfrm>
            <a:off x="251520" y="1600200"/>
            <a:ext cx="8568952" cy="4997152"/>
          </a:xfrm>
          <a:solidFill>
            <a:schemeClr val="accent2">
              <a:lumMod val="20000"/>
              <a:lumOff val="80000"/>
            </a:schemeClr>
          </a:solidFill>
        </p:spPr>
        <p:txBody>
          <a:bodyPr>
            <a:normAutofit fontScale="92500" lnSpcReduction="20000"/>
          </a:bodyPr>
          <a:lstStyle/>
          <a:p>
            <a:pPr>
              <a:buNone/>
            </a:pPr>
            <a:r>
              <a:rPr lang="es-CO" dirty="0" smtClean="0"/>
              <a:t>     </a:t>
            </a:r>
            <a:r>
              <a:rPr lang="es-CO" sz="3800" b="1" dirty="0" smtClean="0">
                <a:solidFill>
                  <a:srgbClr val="FF0000"/>
                </a:solidFill>
              </a:rPr>
              <a:t>Isaías 14:13,14.</a:t>
            </a:r>
          </a:p>
          <a:p>
            <a:pPr>
              <a:buNone/>
            </a:pPr>
            <a:r>
              <a:rPr lang="es-CO" dirty="0" smtClean="0"/>
              <a:t>    “Tu que decías en tu corazón: </a:t>
            </a:r>
            <a:r>
              <a:rPr lang="es-CO" b="1" dirty="0" smtClean="0">
                <a:solidFill>
                  <a:srgbClr val="0070C0"/>
                </a:solidFill>
              </a:rPr>
              <a:t>Subiré al cielo</a:t>
            </a:r>
            <a:r>
              <a:rPr lang="es-CO" dirty="0" smtClean="0"/>
              <a:t>, por </a:t>
            </a:r>
            <a:r>
              <a:rPr lang="es-CO" b="1" dirty="0" smtClean="0">
                <a:solidFill>
                  <a:srgbClr val="0070C0"/>
                </a:solidFill>
              </a:rPr>
              <a:t>encima de las estrella de Dios levantaré mi trono</a:t>
            </a:r>
            <a:r>
              <a:rPr lang="es-CO" dirty="0" smtClean="0"/>
              <a:t>, en el Monte de la reunión, al lado norte me sentaré. 14 Sobre las altas nubes subiré, y seré </a:t>
            </a:r>
            <a:r>
              <a:rPr lang="es-CO" b="1" u="sng" dirty="0" smtClean="0">
                <a:solidFill>
                  <a:srgbClr val="0070C0"/>
                </a:solidFill>
              </a:rPr>
              <a:t>semejante al Altísimo”</a:t>
            </a:r>
            <a:r>
              <a:rPr lang="es-CO" dirty="0" smtClean="0"/>
              <a:t>.</a:t>
            </a:r>
          </a:p>
          <a:p>
            <a:endParaRPr lang="es-CO" dirty="0" smtClean="0"/>
          </a:p>
          <a:p>
            <a:pPr>
              <a:buNone/>
            </a:pPr>
            <a:r>
              <a:rPr lang="es-CO" dirty="0" smtClean="0"/>
              <a:t>     Según </a:t>
            </a:r>
            <a:r>
              <a:rPr lang="es-CO" dirty="0" smtClean="0">
                <a:solidFill>
                  <a:srgbClr val="FF0000"/>
                </a:solidFill>
              </a:rPr>
              <a:t>Apocalipsis 12:4</a:t>
            </a:r>
            <a:r>
              <a:rPr lang="es-CO" dirty="0" smtClean="0"/>
              <a:t>. Las “estrellas” que arrastraba el dragón con su cola son los ángeles de Dios, y este poderoso ángel pretendía establecer su “trono” por encima de ellos, lugar que solamente ocupa el </a:t>
            </a:r>
            <a:r>
              <a:rPr lang="es-CO" b="1" u="sng" dirty="0" smtClean="0">
                <a:solidFill>
                  <a:srgbClr val="0070C0"/>
                </a:solidFill>
              </a:rPr>
              <a:t>Dios todopoderoso.</a:t>
            </a:r>
            <a:endParaRPr lang="es-CO" b="1"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b="1" i="1" dirty="0" smtClean="0"/>
              <a:t>¿Qué calificativo se le da en la Biblia al que pretende ser igual a Dios? </a:t>
            </a:r>
            <a:endParaRPr lang="es-CO" b="1" i="1" dirty="0"/>
          </a:p>
        </p:txBody>
      </p:sp>
      <p:sp>
        <p:nvSpPr>
          <p:cNvPr id="3" name="2 Marcador de contenido"/>
          <p:cNvSpPr>
            <a:spLocks noGrp="1"/>
          </p:cNvSpPr>
          <p:nvPr>
            <p:ph idx="1"/>
          </p:nvPr>
        </p:nvSpPr>
        <p:spPr>
          <a:solidFill>
            <a:schemeClr val="accent6">
              <a:lumMod val="20000"/>
              <a:lumOff val="80000"/>
            </a:schemeClr>
          </a:solidFill>
        </p:spPr>
        <p:txBody>
          <a:bodyPr>
            <a:normAutofit fontScale="92500" lnSpcReduction="20000"/>
          </a:bodyPr>
          <a:lstStyle/>
          <a:p>
            <a:pPr>
              <a:buNone/>
            </a:pPr>
            <a:r>
              <a:rPr lang="es-CO" dirty="0" smtClean="0"/>
              <a:t>     </a:t>
            </a:r>
            <a:r>
              <a:rPr lang="es-CO" b="1" dirty="0" smtClean="0">
                <a:solidFill>
                  <a:srgbClr val="FF0000"/>
                </a:solidFill>
              </a:rPr>
              <a:t>Mateo 26:63-65.</a:t>
            </a:r>
          </a:p>
          <a:p>
            <a:pPr>
              <a:buNone/>
            </a:pPr>
            <a:r>
              <a:rPr lang="es-CO" dirty="0" smtClean="0"/>
              <a:t>    Entonces el sumo sacerdote le dijo: </a:t>
            </a:r>
            <a:r>
              <a:rPr lang="es-CO" b="1" dirty="0" smtClean="0"/>
              <a:t>“¡te conjuro por el Dios viviente, que nos digas si eres el </a:t>
            </a:r>
            <a:r>
              <a:rPr lang="es-CO" b="1" dirty="0" smtClean="0">
                <a:solidFill>
                  <a:srgbClr val="0070C0"/>
                </a:solidFill>
              </a:rPr>
              <a:t>Cristo, el Hijo de Dios</a:t>
            </a:r>
            <a:r>
              <a:rPr lang="es-CO" b="1" dirty="0" smtClean="0"/>
              <a:t>!”</a:t>
            </a:r>
            <a:r>
              <a:rPr lang="es-CO" dirty="0" smtClean="0"/>
              <a:t> 64 Jesús respondió: </a:t>
            </a:r>
            <a:r>
              <a:rPr lang="es-CO" b="1" u="sng" dirty="0" smtClean="0">
                <a:solidFill>
                  <a:srgbClr val="0070C0"/>
                </a:solidFill>
              </a:rPr>
              <a:t>“Si</a:t>
            </a:r>
            <a:r>
              <a:rPr lang="es-CO" dirty="0" smtClean="0"/>
              <a:t>. Tú lo has dicho. Además, os digo que en el futuro veréis al </a:t>
            </a:r>
            <a:r>
              <a:rPr lang="es-CO" dirty="0" smtClean="0">
                <a:solidFill>
                  <a:srgbClr val="0070C0"/>
                </a:solidFill>
              </a:rPr>
              <a:t>Hijo del Hombre sentado a la diestra del Todopoderoso</a:t>
            </a:r>
            <a:r>
              <a:rPr lang="es-CO" dirty="0" smtClean="0"/>
              <a:t>, y que viene en las nubes del cielo”. 65 Entonces el sumo sacerdote rasgó su vestido, y dijo: ¡</a:t>
            </a:r>
            <a:r>
              <a:rPr lang="es-CO" b="1" u="sng" dirty="0" smtClean="0">
                <a:solidFill>
                  <a:srgbClr val="0070C0"/>
                </a:solidFill>
              </a:rPr>
              <a:t>HA BLASFEMADO</a:t>
            </a:r>
            <a:r>
              <a:rPr lang="es-CO" dirty="0" smtClean="0"/>
              <a:t>!  ¿Qué más necesidad tenemos de testigos? Habéis oído su </a:t>
            </a:r>
            <a:r>
              <a:rPr lang="es-CO" b="1" u="sng" dirty="0" smtClean="0">
                <a:solidFill>
                  <a:srgbClr val="0070C0"/>
                </a:solidFill>
              </a:rPr>
              <a:t>BLASFEMIA.</a:t>
            </a:r>
            <a:endParaRPr lang="es-CO" b="1"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4">
              <a:lumMod val="20000"/>
              <a:lumOff val="80000"/>
            </a:schemeClr>
          </a:solidFill>
        </p:spPr>
        <p:txBody>
          <a:bodyPr>
            <a:normAutofit lnSpcReduction="10000"/>
          </a:bodyPr>
          <a:lstStyle/>
          <a:p>
            <a:pPr algn="ctr">
              <a:buNone/>
            </a:pPr>
            <a:r>
              <a:rPr lang="es-CO" dirty="0" smtClean="0"/>
              <a:t>    Por su puesto que Jesús no bahía </a:t>
            </a:r>
            <a:r>
              <a:rPr lang="es-CO" b="1" u="sng" dirty="0" smtClean="0">
                <a:solidFill>
                  <a:srgbClr val="0070C0"/>
                </a:solidFill>
              </a:rPr>
              <a:t>BLASFEMADO</a:t>
            </a:r>
            <a:r>
              <a:rPr lang="es-CO" dirty="0" smtClean="0"/>
              <a:t>, porque realmente era el </a:t>
            </a:r>
            <a:r>
              <a:rPr lang="es-CO" b="1" u="sng" dirty="0" smtClean="0">
                <a:solidFill>
                  <a:srgbClr val="0070C0"/>
                </a:solidFill>
              </a:rPr>
              <a:t>CRISTO</a:t>
            </a:r>
            <a:r>
              <a:rPr lang="es-CO" dirty="0" smtClean="0"/>
              <a:t>, el </a:t>
            </a:r>
            <a:r>
              <a:rPr lang="es-CO" b="1" u="sng" dirty="0" smtClean="0">
                <a:solidFill>
                  <a:srgbClr val="0070C0"/>
                </a:solidFill>
              </a:rPr>
              <a:t>HIJO</a:t>
            </a:r>
            <a:r>
              <a:rPr lang="es-CO" dirty="0" smtClean="0"/>
              <a:t> de Dios, el único que se </a:t>
            </a:r>
            <a:r>
              <a:rPr lang="es-CO" b="1" u="sng" dirty="0" smtClean="0">
                <a:solidFill>
                  <a:srgbClr val="0070C0"/>
                </a:solidFill>
              </a:rPr>
              <a:t>SIENTA a la DIESTRA DEL TODOPODEROSO</a:t>
            </a:r>
            <a:r>
              <a:rPr lang="es-CO" dirty="0" smtClean="0"/>
              <a:t>. Es decir era </a:t>
            </a:r>
            <a:r>
              <a:rPr lang="es-CO" b="1" u="sng" dirty="0" smtClean="0">
                <a:solidFill>
                  <a:srgbClr val="0070C0"/>
                </a:solidFill>
              </a:rPr>
              <a:t>IGUAL A DIOS.</a:t>
            </a:r>
          </a:p>
          <a:p>
            <a:pPr>
              <a:buNone/>
            </a:pPr>
            <a:endParaRPr lang="es-CO" dirty="0" smtClean="0"/>
          </a:p>
          <a:p>
            <a:pPr algn="ctr">
              <a:buNone/>
            </a:pPr>
            <a:r>
              <a:rPr lang="es-CO" dirty="0" smtClean="0"/>
              <a:t>  </a:t>
            </a:r>
            <a:r>
              <a:rPr lang="es-CO" sz="2800" b="1" dirty="0" smtClean="0">
                <a:solidFill>
                  <a:srgbClr val="FF0000"/>
                </a:solidFill>
                <a:latin typeface="Algerian" pitchFamily="82" charset="0"/>
              </a:rPr>
              <a:t> ¿De qué es culpable el que “usurpa”</a:t>
            </a:r>
            <a:r>
              <a:rPr lang="es-ES" sz="2800" b="1" dirty="0" smtClean="0">
                <a:solidFill>
                  <a:srgbClr val="FF0000"/>
                </a:solidFill>
                <a:latin typeface="Algerian" pitchFamily="82" charset="0"/>
              </a:rPr>
              <a:t> el cargo, o la función de otra persona</a:t>
            </a:r>
            <a:r>
              <a:rPr lang="es-CO" sz="2800" b="1" dirty="0" smtClean="0">
                <a:solidFill>
                  <a:srgbClr val="FF0000"/>
                </a:solidFill>
                <a:latin typeface="Algerian" pitchFamily="82" charset="0"/>
              </a:rPr>
              <a:t>?</a:t>
            </a:r>
          </a:p>
          <a:p>
            <a:pPr>
              <a:buNone/>
            </a:pPr>
            <a:endParaRPr lang="es-CO" dirty="0" smtClean="0"/>
          </a:p>
          <a:p>
            <a:pPr algn="ctr">
              <a:buNone/>
            </a:pPr>
            <a:r>
              <a:rPr lang="es-CO" dirty="0" smtClean="0"/>
              <a:t>Ellos respondieron: </a:t>
            </a:r>
            <a:r>
              <a:rPr lang="es-CO" b="1" u="sng" dirty="0" smtClean="0">
                <a:solidFill>
                  <a:srgbClr val="0070C0"/>
                </a:solidFill>
              </a:rPr>
              <a:t>“Es culpable de muerte”</a:t>
            </a:r>
            <a:r>
              <a:rPr lang="es-CO" dirty="0" smtClean="0"/>
              <a:t> </a:t>
            </a:r>
            <a:r>
              <a:rPr lang="es-CO" dirty="0" smtClean="0">
                <a:solidFill>
                  <a:srgbClr val="FF0000"/>
                </a:solidFill>
              </a:rPr>
              <a:t>(Mat.26:66).</a:t>
            </a:r>
          </a:p>
          <a:p>
            <a:pPr>
              <a:buNone/>
            </a:pPr>
            <a:endParaRPr lang="es-CO" dirty="0" smtClean="0"/>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a:solidFill>
            <a:schemeClr val="accent6">
              <a:lumMod val="60000"/>
              <a:lumOff val="40000"/>
            </a:schemeClr>
          </a:solidFill>
        </p:spPr>
        <p:txBody>
          <a:bodyPr>
            <a:normAutofit/>
          </a:bodyPr>
          <a:lstStyle/>
          <a:p>
            <a:pPr>
              <a:buNone/>
            </a:pPr>
            <a:r>
              <a:rPr lang="es-ES" dirty="0" smtClean="0"/>
              <a:t>      </a:t>
            </a:r>
            <a:r>
              <a:rPr lang="es-ES" sz="3600" b="1" u="sng" dirty="0" smtClean="0">
                <a:solidFill>
                  <a:srgbClr val="FF0000"/>
                </a:solidFill>
              </a:rPr>
              <a:t>La iglesia Católica dice:</a:t>
            </a:r>
            <a:endParaRPr lang="es-ES" b="1" u="sng" dirty="0" smtClean="0">
              <a:solidFill>
                <a:srgbClr val="FF0000"/>
              </a:solidFill>
            </a:endParaRPr>
          </a:p>
          <a:p>
            <a:pPr algn="ctr">
              <a:buNone/>
            </a:pPr>
            <a:r>
              <a:rPr lang="es-ES" dirty="0" smtClean="0"/>
              <a:t>"</a:t>
            </a:r>
            <a:r>
              <a:rPr lang="es-ES" sz="3600" b="1" dirty="0" smtClean="0">
                <a:solidFill>
                  <a:srgbClr val="0070C0"/>
                </a:solidFill>
              </a:rPr>
              <a:t>Si los Protestantes siguieran la Biblia, </a:t>
            </a:r>
            <a:r>
              <a:rPr lang="es-ES" sz="3600" b="1" smtClean="0">
                <a:solidFill>
                  <a:srgbClr val="0070C0"/>
                </a:solidFill>
              </a:rPr>
              <a:t>ellos rendirían </a:t>
            </a:r>
            <a:r>
              <a:rPr lang="es-ES" sz="3600" b="1" dirty="0" smtClean="0">
                <a:solidFill>
                  <a:srgbClr val="0070C0"/>
                </a:solidFill>
              </a:rPr>
              <a:t>culto a Dios en el día del Sábado</a:t>
            </a:r>
            <a:r>
              <a:rPr lang="es-ES" dirty="0" smtClean="0"/>
              <a:t>. Al guardar el Domingo </a:t>
            </a:r>
            <a:r>
              <a:rPr lang="es-ES" b="1" u="sng" dirty="0" smtClean="0">
                <a:solidFill>
                  <a:srgbClr val="0070C0"/>
                </a:solidFill>
              </a:rPr>
              <a:t>ellos están siguiendo una ley de la Iglesia Católica.</a:t>
            </a:r>
            <a:r>
              <a:rPr lang="es-ES" dirty="0" smtClean="0"/>
              <a:t>" – Albert Smith, </a:t>
            </a:r>
            <a:r>
              <a:rPr lang="es-ES" dirty="0" err="1" smtClean="0"/>
              <a:t>Cancíller</a:t>
            </a:r>
            <a:r>
              <a:rPr lang="es-ES" dirty="0" smtClean="0"/>
              <a:t> de la </a:t>
            </a:r>
            <a:r>
              <a:rPr lang="es-ES" dirty="0" err="1" smtClean="0"/>
              <a:t>Archdiócesis</a:t>
            </a:r>
            <a:r>
              <a:rPr lang="es-ES" dirty="0" smtClean="0"/>
              <a:t> de Baltimore, respondiendo por el Cardenal, en una carta fechada e1 10 de Febrero, 1920</a:t>
            </a:r>
            <a:br>
              <a:rPr lang="es-ES"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40960" cy="6120680"/>
          </a:xfrm>
          <a:solidFill>
            <a:schemeClr val="bg1"/>
          </a:solidFill>
        </p:spPr>
        <p:txBody>
          <a:bodyPr>
            <a:normAutofit fontScale="92500" lnSpcReduction="20000"/>
          </a:bodyPr>
          <a:lstStyle/>
          <a:p>
            <a:pPr>
              <a:buNone/>
            </a:pPr>
            <a:r>
              <a:rPr lang="es-ES" dirty="0" smtClean="0"/>
              <a:t>      "Nosotros definimos que la Santa Sede Apostólica (el Vaticano), y </a:t>
            </a:r>
            <a:r>
              <a:rPr lang="es-ES" b="1" dirty="0" smtClean="0">
                <a:solidFill>
                  <a:srgbClr val="0070C0"/>
                </a:solidFill>
              </a:rPr>
              <a:t>el Pontífice Romano tienen la primacía sobre todo el mundo</a:t>
            </a:r>
            <a:r>
              <a:rPr lang="es-ES" dirty="0" smtClean="0"/>
              <a:t>." – Un decreto del Concilio de </a:t>
            </a:r>
            <a:r>
              <a:rPr lang="es-ES" dirty="0" err="1" smtClean="0"/>
              <a:t>Trent</a:t>
            </a:r>
            <a:r>
              <a:rPr lang="es-ES" dirty="0" smtClean="0"/>
              <a:t>, citado por </a:t>
            </a:r>
            <a:r>
              <a:rPr lang="es-ES" dirty="0" err="1" smtClean="0"/>
              <a:t>Phillippe</a:t>
            </a:r>
            <a:r>
              <a:rPr lang="es-ES" dirty="0" smtClean="0"/>
              <a:t> </a:t>
            </a:r>
            <a:r>
              <a:rPr lang="es-ES" dirty="0" err="1" smtClean="0"/>
              <a:t>Labbe</a:t>
            </a:r>
            <a:r>
              <a:rPr lang="es-ES" dirty="0" smtClean="0"/>
              <a:t> y Gabriel </a:t>
            </a:r>
            <a:r>
              <a:rPr lang="es-ES" dirty="0" err="1" smtClean="0"/>
              <a:t>Cossart</a:t>
            </a:r>
            <a:r>
              <a:rPr lang="es-ES" dirty="0" smtClean="0"/>
              <a:t>, en "The </a:t>
            </a:r>
            <a:r>
              <a:rPr lang="es-ES" dirty="0" err="1" smtClean="0"/>
              <a:t>Most</a:t>
            </a:r>
            <a:r>
              <a:rPr lang="es-ES" dirty="0" smtClean="0"/>
              <a:t> </a:t>
            </a:r>
            <a:r>
              <a:rPr lang="es-ES" dirty="0" err="1" smtClean="0"/>
              <a:t>Holy</a:t>
            </a:r>
            <a:r>
              <a:rPr lang="es-ES" dirty="0" smtClean="0"/>
              <a:t> </a:t>
            </a:r>
            <a:r>
              <a:rPr lang="es-ES" dirty="0" err="1" smtClean="0"/>
              <a:t>Councils</a:t>
            </a:r>
            <a:r>
              <a:rPr lang="es-ES" dirty="0" smtClean="0"/>
              <a:t>", tomo 13, col. 1167</a:t>
            </a:r>
          </a:p>
          <a:p>
            <a:pPr>
              <a:buNone/>
            </a:pPr>
            <a:r>
              <a:rPr lang="es-ES" dirty="0" smtClean="0"/>
              <a:t>     </a:t>
            </a:r>
          </a:p>
          <a:p>
            <a:pPr>
              <a:buNone/>
            </a:pPr>
            <a:r>
              <a:rPr lang="es-ES" dirty="0" smtClean="0"/>
              <a:t>     "Fue la iglesia Católica la cual, por la </a:t>
            </a:r>
            <a:r>
              <a:rPr lang="es-ES" b="1" dirty="0" smtClean="0">
                <a:solidFill>
                  <a:srgbClr val="0070C0"/>
                </a:solidFill>
              </a:rPr>
              <a:t>autoridad de Jesucristo</a:t>
            </a:r>
            <a:r>
              <a:rPr lang="es-ES" dirty="0" smtClean="0"/>
              <a:t>, ha transferido éste reposo (del Sábado Bíblico) a el Domingo... Así pues, la </a:t>
            </a:r>
            <a:r>
              <a:rPr lang="es-ES" b="1" dirty="0" smtClean="0">
                <a:solidFill>
                  <a:srgbClr val="0070C0"/>
                </a:solidFill>
              </a:rPr>
              <a:t>observancia del Domingo por los Protestantes es un homenaje que ellos rinden, a pesar de ellos mismos, a la autoridad de la Iglesia (Católica)</a:t>
            </a:r>
            <a:r>
              <a:rPr lang="es-ES" dirty="0" smtClean="0"/>
              <a:t>." – Monseñor Louis Segur, "</a:t>
            </a:r>
            <a:r>
              <a:rPr lang="es-ES" dirty="0" err="1" smtClean="0"/>
              <a:t>Plain</a:t>
            </a:r>
            <a:r>
              <a:rPr lang="es-ES" dirty="0" smtClean="0"/>
              <a:t> </a:t>
            </a:r>
            <a:r>
              <a:rPr lang="es-ES" dirty="0" err="1" smtClean="0"/>
              <a:t>Talk</a:t>
            </a:r>
            <a:r>
              <a:rPr lang="es-ES" dirty="0" smtClean="0"/>
              <a:t> </a:t>
            </a:r>
            <a:r>
              <a:rPr lang="es-ES" dirty="0" err="1" smtClean="0"/>
              <a:t>about</a:t>
            </a:r>
            <a:r>
              <a:rPr lang="es-ES" dirty="0" smtClean="0"/>
              <a:t> the </a:t>
            </a:r>
            <a:r>
              <a:rPr lang="es-ES" dirty="0" err="1" smtClean="0"/>
              <a:t>Protestantism</a:t>
            </a:r>
            <a:r>
              <a:rPr lang="es-ES" dirty="0" smtClean="0"/>
              <a:t> of </a:t>
            </a:r>
            <a:r>
              <a:rPr lang="es-ES" dirty="0" err="1" smtClean="0"/>
              <a:t>Today</a:t>
            </a:r>
            <a:r>
              <a:rPr lang="es-ES" dirty="0" smtClean="0"/>
              <a:t>", pág. 213 .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2">
              <a:lumMod val="40000"/>
              <a:lumOff val="60000"/>
            </a:schemeClr>
          </a:solidFill>
        </p:spPr>
        <p:txBody>
          <a:bodyPr/>
          <a:lstStyle/>
          <a:p>
            <a:pPr>
              <a:buNone/>
            </a:pPr>
            <a:r>
              <a:rPr lang="es-ES" dirty="0" smtClean="0"/>
              <a:t>     </a:t>
            </a:r>
          </a:p>
          <a:p>
            <a:pPr>
              <a:buNone/>
            </a:pPr>
            <a:r>
              <a:rPr lang="es-ES" dirty="0" smtClean="0"/>
              <a:t>    "</a:t>
            </a:r>
            <a:r>
              <a:rPr lang="es-ES" b="1" dirty="0" smtClean="0">
                <a:solidFill>
                  <a:srgbClr val="0070C0"/>
                </a:solidFill>
              </a:rPr>
              <a:t>Los Protestantes... aceptan el Domingo en vez del Sábado como el día para su adoración pública después que la Iglesia Católica hizo el cambio</a:t>
            </a:r>
            <a:r>
              <a:rPr lang="es-ES" dirty="0" smtClean="0"/>
              <a:t>... Pero la mente Protestante no parece reconocer que... al </a:t>
            </a:r>
            <a:r>
              <a:rPr lang="es-ES" b="1" dirty="0" smtClean="0">
                <a:solidFill>
                  <a:srgbClr val="0070C0"/>
                </a:solidFill>
              </a:rPr>
              <a:t>observar el Domingo, ellos están aceptando la autoridad del interlocutor de la iglesia, el Papa</a:t>
            </a:r>
            <a:r>
              <a:rPr lang="es-ES" dirty="0" smtClean="0"/>
              <a:t>"Our </a:t>
            </a:r>
            <a:r>
              <a:rPr lang="es-ES" dirty="0" err="1" smtClean="0"/>
              <a:t>Sunday</a:t>
            </a:r>
            <a:r>
              <a:rPr lang="es-ES" dirty="0" smtClean="0"/>
              <a:t> </a:t>
            </a:r>
            <a:r>
              <a:rPr lang="es-ES" dirty="0" err="1" smtClean="0"/>
              <a:t>Visitor</a:t>
            </a:r>
            <a:r>
              <a:rPr lang="es-ES" dirty="0" smtClean="0"/>
              <a:t>", 5 de Febrero, 1950</a:t>
            </a:r>
            <a:endParaRPr lang="es-CO" dirty="0" smtClean="0"/>
          </a:p>
          <a:p>
            <a:pPr>
              <a:buNone/>
            </a:pPr>
            <a:endParaRPr lang="es-CO"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048672"/>
          </a:xfrm>
        </p:spPr>
        <p:txBody>
          <a:bodyPr>
            <a:normAutofit fontScale="77500" lnSpcReduction="20000"/>
          </a:bodyPr>
          <a:lstStyle/>
          <a:p>
            <a:pPr>
              <a:buNone/>
            </a:pPr>
            <a:r>
              <a:rPr lang="es-ES" dirty="0" smtClean="0"/>
              <a:t>       "Nosotros, los Católicos, entonces, tenemos precisamente la misma autoridad para santificar el Domingo en vez del Sábado, como tenemos para cada otro artículo de nuestro credo, es decir, la autoridad de la Iglesia… </a:t>
            </a:r>
            <a:r>
              <a:rPr lang="es-ES" b="1" dirty="0" smtClean="0">
                <a:solidFill>
                  <a:srgbClr val="0070C0"/>
                </a:solidFill>
              </a:rPr>
              <a:t>mientras que ustedes los Protestantes realmente no tienen ninguna autoridad; pues no hay autoridad para ello en la Biblia </a:t>
            </a:r>
            <a:r>
              <a:rPr lang="es-ES" dirty="0" smtClean="0"/>
              <a:t>(el santificar el Domingo)</a:t>
            </a:r>
            <a:r>
              <a:rPr lang="es-ES" b="1" dirty="0" smtClean="0">
                <a:solidFill>
                  <a:srgbClr val="0070C0"/>
                </a:solidFill>
              </a:rPr>
              <a:t>, y ustedes no permiten que pueda haber autoridad para ello en otro lugar.</a:t>
            </a:r>
          </a:p>
          <a:p>
            <a:pPr>
              <a:buNone/>
            </a:pPr>
            <a:endParaRPr lang="es-ES" dirty="0" smtClean="0"/>
          </a:p>
          <a:p>
            <a:pPr>
              <a:buNone/>
            </a:pPr>
            <a:r>
              <a:rPr lang="es-ES" dirty="0" smtClean="0"/>
              <a:t>     </a:t>
            </a:r>
            <a:r>
              <a:rPr lang="es-ES" b="1" dirty="0" smtClean="0">
                <a:solidFill>
                  <a:srgbClr val="0070C0"/>
                </a:solidFill>
              </a:rPr>
              <a:t> Tanto Ustedes como nosotros, </a:t>
            </a:r>
            <a:r>
              <a:rPr lang="es-ES" b="1" u="sng" dirty="0" smtClean="0">
                <a:solidFill>
                  <a:srgbClr val="0070C0"/>
                </a:solidFill>
              </a:rPr>
              <a:t>seguimos las tradiciones en este asunto</a:t>
            </a:r>
            <a:r>
              <a:rPr lang="es-ES" dirty="0" smtClean="0"/>
              <a:t>; pero nosotros las </a:t>
            </a:r>
            <a:r>
              <a:rPr lang="es-ES" b="1" u="sng" dirty="0" smtClean="0">
                <a:solidFill>
                  <a:srgbClr val="0070C0"/>
                </a:solidFill>
              </a:rPr>
              <a:t>seguimos creyendo que son parte de la Palabra de Dios</a:t>
            </a:r>
            <a:r>
              <a:rPr lang="es-ES" dirty="0" smtClean="0"/>
              <a:t> y que la Iglesia (Católica) ha sido divinamente nombrada guardián e intérprete; ustedes siguen a la Iglesia (Católica), a la misma vez denunciándola como una guía falible y falsa, que á menudo 'ha invalidado el mandamiento de Dios por la tradición,' citando Mateo 15:6." – Los Hermanos de San Pablo, "The Clifton </a:t>
            </a:r>
            <a:r>
              <a:rPr lang="es-ES" dirty="0" err="1" smtClean="0"/>
              <a:t>Tracts</a:t>
            </a:r>
            <a:r>
              <a:rPr lang="es-ES" dirty="0" smtClean="0"/>
              <a:t>", tomo 4, pág. 15</a:t>
            </a:r>
            <a:br>
              <a:rPr lang="es-ES" dirty="0" smtClean="0"/>
            </a:br>
            <a:r>
              <a:rPr lang="es-ES" dirty="0" smtClean="0"/>
              <a:t>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1">
              <a:lumMod val="20000"/>
              <a:lumOff val="80000"/>
            </a:schemeClr>
          </a:solidFill>
        </p:spPr>
        <p:txBody>
          <a:bodyPr>
            <a:normAutofit fontScale="85000" lnSpcReduction="20000"/>
          </a:bodyPr>
          <a:lstStyle/>
          <a:p>
            <a:pPr>
              <a:buNone/>
            </a:pPr>
            <a:r>
              <a:rPr lang="es-ES" dirty="0" smtClean="0"/>
              <a:t>     </a:t>
            </a:r>
          </a:p>
          <a:p>
            <a:pPr>
              <a:buNone/>
            </a:pPr>
            <a:r>
              <a:rPr lang="es-ES" dirty="0" smtClean="0"/>
              <a:t>"La iglesia cambió la observancia del Sábado para el Domingo por el derecho divino y la autoridad infalible concedida a ella por su fundador, Jesucristo. </a:t>
            </a:r>
          </a:p>
          <a:p>
            <a:endParaRPr lang="es-ES" dirty="0" smtClean="0"/>
          </a:p>
          <a:p>
            <a:pPr algn="ctr">
              <a:buNone/>
            </a:pPr>
            <a:r>
              <a:rPr lang="es-ES" dirty="0" smtClean="0"/>
              <a:t>    El Protestante, proponiendo la Biblia como su único guía de fe, no tiene razón para observar el Domingo. </a:t>
            </a:r>
            <a:r>
              <a:rPr lang="es-ES" sz="3500" b="1" dirty="0" smtClean="0">
                <a:solidFill>
                  <a:srgbClr val="FF0000"/>
                </a:solidFill>
              </a:rPr>
              <a:t>En esta cuestión, los Adventistas del Séptimo Día son los únicos Protestantes consistentes."</a:t>
            </a:r>
            <a:r>
              <a:rPr lang="es-ES" dirty="0" smtClean="0"/>
              <a:t> – "The Catholic Universe Bulletin", 14 de Agosto, 1942, pág. 4</a:t>
            </a:r>
            <a:br>
              <a:rPr lang="es-ES" dirty="0" smtClean="0"/>
            </a:br>
            <a:r>
              <a:rPr lang="es-ES" dirty="0" smtClean="0"/>
              <a:t> </a:t>
            </a:r>
          </a:p>
          <a:p>
            <a:pPr algn="ctr">
              <a:buNone/>
            </a:pPr>
            <a:r>
              <a:rPr lang="es-ES" dirty="0" smtClean="0"/>
              <a:t>Los Adventistas dicen: </a:t>
            </a:r>
            <a:r>
              <a:rPr lang="es-ES" sz="3300" u="sng" dirty="0" smtClean="0">
                <a:solidFill>
                  <a:srgbClr val="FF0000"/>
                </a:solidFill>
              </a:rPr>
              <a:t>“</a:t>
            </a:r>
            <a:r>
              <a:rPr lang="es-ES" sz="3300" b="1" u="sng" dirty="0" smtClean="0">
                <a:solidFill>
                  <a:srgbClr val="FF0000"/>
                </a:solidFill>
              </a:rPr>
              <a:t>La Biblia es nuestra única salvaguardia, y es a ella a quien debemos obedecer”.</a:t>
            </a:r>
            <a:endParaRPr lang="es-ES" u="sng" dirty="0" smtClean="0">
              <a:solidFill>
                <a:srgbClr val="FF0000"/>
              </a:solidFill>
            </a:endParaRPr>
          </a:p>
          <a:p>
            <a:pPr>
              <a:buNone/>
            </a:pPr>
            <a:r>
              <a:rPr lang="es-ES" b="1" dirty="0" smtClean="0"/>
              <a:t>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ES" dirty="0" smtClean="0"/>
              <a:t/>
            </a:r>
            <a:br>
              <a:rPr lang="es-ES" dirty="0" smtClean="0"/>
            </a:br>
            <a:r>
              <a:rPr lang="es-ES" b="1" dirty="0" smtClean="0">
                <a:latin typeface="Algerian" pitchFamily="82" charset="0"/>
              </a:rPr>
              <a:t>"EL PROTESTANTISMO HABLA"</a:t>
            </a:r>
            <a:br>
              <a:rPr lang="es-ES" b="1" dirty="0" smtClean="0">
                <a:latin typeface="Algerian" pitchFamily="82" charset="0"/>
              </a:rPr>
            </a:br>
            <a:endParaRPr lang="es-CO" b="1" dirty="0">
              <a:latin typeface="Algerian" pitchFamily="82" charset="0"/>
            </a:endParaRPr>
          </a:p>
        </p:txBody>
      </p:sp>
      <p:sp>
        <p:nvSpPr>
          <p:cNvPr id="3" name="2 Marcador de contenido"/>
          <p:cNvSpPr>
            <a:spLocks noGrp="1"/>
          </p:cNvSpPr>
          <p:nvPr>
            <p:ph idx="1"/>
          </p:nvPr>
        </p:nvSpPr>
        <p:spPr>
          <a:xfrm>
            <a:off x="251520" y="1600200"/>
            <a:ext cx="8568952" cy="4925144"/>
          </a:xfrm>
        </p:spPr>
        <p:txBody>
          <a:bodyPr>
            <a:normAutofit fontScale="85000" lnSpcReduction="20000"/>
          </a:bodyPr>
          <a:lstStyle/>
          <a:p>
            <a:pPr algn="ctr">
              <a:buNone/>
            </a:pPr>
            <a:r>
              <a:rPr lang="es-ES" b="1" i="1" dirty="0" smtClean="0"/>
              <a:t>     </a:t>
            </a:r>
            <a:r>
              <a:rPr lang="es-ES" sz="3800" b="1" i="1" dirty="0" smtClean="0"/>
              <a:t>Bautista:</a:t>
            </a:r>
            <a:r>
              <a:rPr lang="es-ES" dirty="0" smtClean="0"/>
              <a:t> </a:t>
            </a:r>
            <a:r>
              <a:rPr lang="es-ES" b="1" dirty="0" smtClean="0">
                <a:solidFill>
                  <a:srgbClr val="0070C0"/>
                </a:solidFill>
              </a:rPr>
              <a:t>"Había y hay un mandamiento acerca de guardar el Sábado, pero ese día Sábado no era el Domingo.</a:t>
            </a:r>
            <a:r>
              <a:rPr lang="es-ES" dirty="0" smtClean="0"/>
              <a:t> Sin embargo se puede decir, y con muestra de triunfo, que el </a:t>
            </a:r>
            <a:r>
              <a:rPr lang="es-ES" b="1" dirty="0" smtClean="0">
                <a:solidFill>
                  <a:srgbClr val="0070C0"/>
                </a:solidFill>
              </a:rPr>
              <a:t>Sábado fue transferido del séptimo día al primer día</a:t>
            </a:r>
            <a:r>
              <a:rPr lang="es-ES" dirty="0" smtClean="0"/>
              <a:t>, con todos sus deberes, privilegios y sanciones. Con un ardiente deseo sobre este tópico, que he estudiado durante muchos años, yo pregunto,</a:t>
            </a:r>
            <a:r>
              <a:rPr lang="es-ES" b="1" u="sng" dirty="0" smtClean="0">
                <a:solidFill>
                  <a:srgbClr val="0070C0"/>
                </a:solidFill>
              </a:rPr>
              <a:t> ¿donde puede encontrarse el archivo de esta transacción?</a:t>
            </a:r>
            <a:r>
              <a:rPr lang="es-ES" dirty="0" smtClean="0"/>
              <a:t> </a:t>
            </a:r>
            <a:r>
              <a:rPr lang="es-ES" b="1" u="sng" dirty="0" smtClean="0">
                <a:solidFill>
                  <a:srgbClr val="0070C0"/>
                </a:solidFill>
              </a:rPr>
              <a:t>No en el Nuevo Testamento - ahí no hay nada. No hay evidencia bíblica del cambio de la institución del séptimo día al primer día."</a:t>
            </a:r>
            <a:r>
              <a:rPr lang="es-ES" dirty="0" smtClean="0"/>
              <a:t> – Dr. E. T. </a:t>
            </a:r>
            <a:r>
              <a:rPr lang="es-ES" dirty="0" err="1" smtClean="0"/>
              <a:t>Hiscox</a:t>
            </a:r>
            <a:r>
              <a:rPr lang="es-ES" dirty="0" smtClean="0"/>
              <a:t>, autor del "</a:t>
            </a:r>
            <a:r>
              <a:rPr lang="es-ES" dirty="0" err="1" smtClean="0"/>
              <a:t>Baptist</a:t>
            </a:r>
            <a:r>
              <a:rPr lang="es-ES" dirty="0" smtClean="0"/>
              <a:t> Manual"</a:t>
            </a:r>
            <a:br>
              <a:rPr lang="es-ES" dirty="0" smtClean="0"/>
            </a:br>
            <a:r>
              <a:rPr lang="es-ES" dirty="0" smtClean="0"/>
              <a:t/>
            </a:r>
            <a:br>
              <a:rPr lang="es-ES" dirty="0" smtClean="0"/>
            </a:br>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lnSpcReduction="10000"/>
          </a:bodyPr>
          <a:lstStyle/>
          <a:p>
            <a:pPr>
              <a:buNone/>
            </a:pPr>
            <a:r>
              <a:rPr lang="es-ES" b="1" i="1" dirty="0" smtClean="0"/>
              <a:t>    </a:t>
            </a:r>
            <a:r>
              <a:rPr lang="es-ES" sz="3600" b="1" i="1" dirty="0" smtClean="0"/>
              <a:t>Congregacionalistas:</a:t>
            </a:r>
            <a:r>
              <a:rPr lang="es-ES" dirty="0" smtClean="0"/>
              <a:t> "</a:t>
            </a:r>
            <a:r>
              <a:rPr lang="es-ES" b="1" u="sng" dirty="0" smtClean="0">
                <a:solidFill>
                  <a:srgbClr val="0070C0"/>
                </a:solidFill>
              </a:rPr>
              <a:t>Está muy claro que por muy rígido o consagrado que pasemos el Domingo, no estamos guardando el Sábado</a:t>
            </a:r>
            <a:r>
              <a:rPr lang="es-ES" dirty="0" smtClean="0"/>
              <a:t>... El Sábado fue fundado sobre un mandamiento específico y divino. </a:t>
            </a:r>
            <a:r>
              <a:rPr lang="es-ES" b="1" dirty="0" smtClean="0">
                <a:solidFill>
                  <a:srgbClr val="0070C0"/>
                </a:solidFill>
              </a:rPr>
              <a:t>No podemos encontrar un mandamiento específico del Domingo</a:t>
            </a:r>
            <a:r>
              <a:rPr lang="es-ES" dirty="0" smtClean="0"/>
              <a:t> ... No hay una sola línea en el Nuevo Testamento que sugiere que incurrimos alguna </a:t>
            </a:r>
            <a:r>
              <a:rPr lang="es-ES" b="1" dirty="0" smtClean="0">
                <a:solidFill>
                  <a:srgbClr val="0070C0"/>
                </a:solidFill>
              </a:rPr>
              <a:t>pena por violar la supuesta santidad del Domingo.</a:t>
            </a:r>
            <a:r>
              <a:rPr lang="es-ES" dirty="0" smtClean="0"/>
              <a:t>" – Dr. R. W. Dale, "</a:t>
            </a:r>
            <a:r>
              <a:rPr lang="es-ES" dirty="0" err="1" smtClean="0"/>
              <a:t>The</a:t>
            </a:r>
            <a:r>
              <a:rPr lang="es-ES" dirty="0" smtClean="0"/>
              <a:t> Ten </a:t>
            </a:r>
            <a:r>
              <a:rPr lang="es-ES" dirty="0" err="1" smtClean="0"/>
              <a:t>Commandments</a:t>
            </a:r>
            <a:r>
              <a:rPr lang="es-ES" dirty="0" smtClean="0"/>
              <a:t>", págs. 106, 107</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85000" lnSpcReduction="10000"/>
          </a:bodyPr>
          <a:lstStyle/>
          <a:p>
            <a:pPr>
              <a:buNone/>
            </a:pPr>
            <a:r>
              <a:rPr lang="es-ES" sz="3600" b="1" i="1" dirty="0" smtClean="0"/>
              <a:t>    Iglesia Libre Luterana:</a:t>
            </a:r>
            <a:r>
              <a:rPr lang="es-ES" dirty="0" smtClean="0"/>
              <a:t> "</a:t>
            </a:r>
            <a:r>
              <a:rPr lang="es-ES" b="1" dirty="0" smtClean="0">
                <a:solidFill>
                  <a:srgbClr val="0070C0"/>
                </a:solidFill>
              </a:rPr>
              <a:t>Cómo no se pudo producir un solo lugar en las Sagradas Escrituras que testifican que el Señor mismo o los apóstoles ordenaron una transferencia del Sábado al Domingo</a:t>
            </a:r>
            <a:r>
              <a:rPr lang="es-ES" dirty="0" smtClean="0"/>
              <a:t>, entonces no era fácil contestar la pregunta: ¿quién ha transferido el Sábado y quién tiene la autoridad para hacerlo?" – George </a:t>
            </a:r>
            <a:r>
              <a:rPr lang="es-ES" dirty="0" err="1" smtClean="0"/>
              <a:t>Sverdrup</a:t>
            </a:r>
            <a:r>
              <a:rPr lang="es-ES" dirty="0" smtClean="0"/>
              <a:t>, "A New Day“</a:t>
            </a:r>
          </a:p>
          <a:p>
            <a:pPr>
              <a:buNone/>
            </a:pPr>
            <a:r>
              <a:rPr lang="es-ES" sz="3800" b="1" i="1" dirty="0" smtClean="0"/>
              <a:t>    </a:t>
            </a:r>
          </a:p>
          <a:p>
            <a:pPr>
              <a:buNone/>
            </a:pPr>
            <a:r>
              <a:rPr lang="es-ES" sz="3800" b="1" i="1" dirty="0" smtClean="0"/>
              <a:t>    Episcopal Protestante:</a:t>
            </a:r>
            <a:r>
              <a:rPr lang="es-ES" dirty="0" smtClean="0"/>
              <a:t> "El día ahora ha cambiado del séptimo al primer día... pero como</a:t>
            </a:r>
            <a:r>
              <a:rPr lang="es-ES" b="1" dirty="0" smtClean="0">
                <a:solidFill>
                  <a:srgbClr val="0070C0"/>
                </a:solidFill>
              </a:rPr>
              <a:t> no encontramos con alguna dirección Bíblica tal cambio</a:t>
            </a:r>
            <a:r>
              <a:rPr lang="es-ES" dirty="0" smtClean="0"/>
              <a:t>, concluimos que fue hecho por la autoridad de la Iglesia." – "</a:t>
            </a:r>
            <a:r>
              <a:rPr lang="es-ES" dirty="0" err="1" smtClean="0"/>
              <a:t>Explanation</a:t>
            </a:r>
            <a:r>
              <a:rPr lang="es-ES" dirty="0" smtClean="0"/>
              <a:t> of Catechism"</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fontScale="85000" lnSpcReduction="20000"/>
          </a:bodyPr>
          <a:lstStyle/>
          <a:p>
            <a:pPr>
              <a:buNone/>
            </a:pPr>
            <a:r>
              <a:rPr lang="es-ES" b="1" i="1" dirty="0" smtClean="0"/>
              <a:t>     </a:t>
            </a:r>
            <a:r>
              <a:rPr lang="es-ES" sz="4100" b="1" i="1" dirty="0" smtClean="0"/>
              <a:t>Bautista</a:t>
            </a:r>
            <a:r>
              <a:rPr lang="es-ES" b="1" i="1" dirty="0" smtClean="0"/>
              <a:t>:</a:t>
            </a:r>
            <a:r>
              <a:rPr lang="es-ES" dirty="0" smtClean="0"/>
              <a:t> "</a:t>
            </a:r>
            <a:r>
              <a:rPr lang="es-ES" b="1" dirty="0" smtClean="0">
                <a:solidFill>
                  <a:srgbClr val="0070C0"/>
                </a:solidFill>
              </a:rPr>
              <a:t>Las Escrituras no le llaman en ningún lugar a el primer día de la semana el Sábado</a:t>
            </a:r>
            <a:r>
              <a:rPr lang="es-ES" dirty="0" smtClean="0"/>
              <a:t> ... No hay autoridad Bíblica para hacerlo, ni por supuesto, alguna obligación Bíblica." – "The </a:t>
            </a:r>
            <a:r>
              <a:rPr lang="es-ES" dirty="0" err="1" smtClean="0"/>
              <a:t>Watchman</a:t>
            </a:r>
            <a:r>
              <a:rPr lang="es-ES" dirty="0" smtClean="0"/>
              <a:t>“</a:t>
            </a:r>
          </a:p>
          <a:p>
            <a:pPr>
              <a:buNone/>
            </a:pPr>
            <a:r>
              <a:rPr lang="es-ES" sz="4100" b="1" i="1" dirty="0" smtClean="0"/>
              <a:t>    Presbiteriana</a:t>
            </a:r>
            <a:r>
              <a:rPr lang="es-ES" b="1" i="1" dirty="0" smtClean="0"/>
              <a:t>:</a:t>
            </a:r>
            <a:r>
              <a:rPr lang="es-ES" dirty="0" smtClean="0"/>
              <a:t> "</a:t>
            </a:r>
            <a:r>
              <a:rPr lang="es-ES" b="1" dirty="0" smtClean="0">
                <a:solidFill>
                  <a:srgbClr val="0070C0"/>
                </a:solidFill>
              </a:rPr>
              <a:t>No hay ni una palabra, ni insinuación en el Nuevo Testamento sobre la abstinencia del trabajo el Domingo.</a:t>
            </a:r>
            <a:r>
              <a:rPr lang="es-ES" dirty="0" smtClean="0"/>
              <a:t> La observancia del Miércoles de Ceniza tiene su fundación sobre la misma base que la observancia del Domingo. </a:t>
            </a:r>
            <a:r>
              <a:rPr lang="es-ES" b="1" dirty="0" smtClean="0">
                <a:solidFill>
                  <a:srgbClr val="0070C0"/>
                </a:solidFill>
              </a:rPr>
              <a:t>Dentro del descanso Dominical no entra la Ley Divina.</a:t>
            </a:r>
            <a:r>
              <a:rPr lang="es-ES" dirty="0" smtClean="0"/>
              <a:t>" – Canon </a:t>
            </a:r>
            <a:r>
              <a:rPr lang="es-ES" dirty="0" err="1" smtClean="0"/>
              <a:t>Eyton</a:t>
            </a:r>
            <a:r>
              <a:rPr lang="es-ES" dirty="0" smtClean="0"/>
              <a:t>, en "The Ten </a:t>
            </a:r>
            <a:r>
              <a:rPr lang="es-ES" dirty="0" err="1" smtClean="0"/>
              <a:t>Commandments</a:t>
            </a:r>
            <a:r>
              <a:rPr lang="es-ES" dirty="0" smtClean="0"/>
              <a:t>“</a:t>
            </a:r>
          </a:p>
          <a:p>
            <a:pPr>
              <a:buNone/>
            </a:pPr>
            <a:r>
              <a:rPr lang="es-ES" sz="3400" b="1" i="1" dirty="0" smtClean="0"/>
              <a:t>     Anglicana</a:t>
            </a:r>
            <a:r>
              <a:rPr lang="es-ES" b="1" i="1" dirty="0" smtClean="0"/>
              <a:t>:</a:t>
            </a:r>
            <a:r>
              <a:rPr lang="es-ES" dirty="0" smtClean="0"/>
              <a:t> "</a:t>
            </a:r>
            <a:r>
              <a:rPr lang="es-ES" b="1" dirty="0" smtClean="0">
                <a:solidFill>
                  <a:srgbClr val="0070C0"/>
                </a:solidFill>
              </a:rPr>
              <a:t>¿Y en donde se nos dice en las Escrituras que hemos de guardar el primer día?</a:t>
            </a:r>
            <a:r>
              <a:rPr lang="es-ES" dirty="0" smtClean="0"/>
              <a:t> </a:t>
            </a:r>
            <a:r>
              <a:rPr lang="es-ES" b="1" dirty="0" smtClean="0">
                <a:solidFill>
                  <a:srgbClr val="0070C0"/>
                </a:solidFill>
              </a:rPr>
              <a:t>Se nos exige que guardemos el séptimo; pero en ningún lugar se nos exige la observancia del primer día."</a:t>
            </a:r>
            <a:r>
              <a:rPr lang="es-ES" dirty="0" smtClean="0"/>
              <a:t> – Isaac Williams, "</a:t>
            </a:r>
            <a:r>
              <a:rPr lang="es-ES" dirty="0" err="1" smtClean="0"/>
              <a:t>Plain</a:t>
            </a:r>
            <a:r>
              <a:rPr lang="es-ES" dirty="0" smtClean="0"/>
              <a:t> </a:t>
            </a:r>
            <a:r>
              <a:rPr lang="es-ES" dirty="0" err="1" smtClean="0"/>
              <a:t>Sermons</a:t>
            </a:r>
            <a:r>
              <a:rPr lang="es-ES" dirty="0" smtClean="0"/>
              <a:t> </a:t>
            </a:r>
            <a:r>
              <a:rPr lang="es-ES" dirty="0" err="1" smtClean="0"/>
              <a:t>on</a:t>
            </a:r>
            <a:r>
              <a:rPr lang="es-ES" dirty="0" smtClean="0"/>
              <a:t> the Catechism", págs. 334, 336</a:t>
            </a:r>
            <a:br>
              <a:rPr lang="es-ES" dirty="0" smtClean="0"/>
            </a:br>
            <a:r>
              <a:rPr lang="es-ES" dirty="0" smtClean="0"/>
              <a:t>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normAutofit fontScale="92500" lnSpcReduction="20000"/>
          </a:bodyPr>
          <a:lstStyle/>
          <a:p>
            <a:pPr>
              <a:buNone/>
            </a:pPr>
            <a:r>
              <a:rPr lang="es-ES" b="1" i="1" dirty="0" smtClean="0"/>
              <a:t>    </a:t>
            </a:r>
            <a:r>
              <a:rPr lang="es-ES" sz="3800" b="1" i="1" dirty="0" smtClean="0"/>
              <a:t>Discípulos de Cristo</a:t>
            </a:r>
            <a:r>
              <a:rPr lang="es-ES" b="1" i="1" dirty="0" smtClean="0"/>
              <a:t>:</a:t>
            </a:r>
            <a:r>
              <a:rPr lang="es-ES" dirty="0" smtClean="0"/>
              <a:t> "</a:t>
            </a:r>
            <a:r>
              <a:rPr lang="es-ES" b="1" dirty="0" smtClean="0">
                <a:solidFill>
                  <a:srgbClr val="0070C0"/>
                </a:solidFill>
              </a:rPr>
              <a:t>No hay autoridad Bíblica designando el primer día como el 'Día del Señor.'</a:t>
            </a:r>
            <a:r>
              <a:rPr lang="es-ES" dirty="0" smtClean="0"/>
              <a:t>" – Dr. D. H. Lucas, "Christian Oracle", 23 de Enero, 1890</a:t>
            </a:r>
          </a:p>
          <a:p>
            <a:pPr>
              <a:buNone/>
            </a:pPr>
            <a:r>
              <a:rPr lang="es-ES" sz="3800" b="1" i="1" dirty="0" smtClean="0"/>
              <a:t>    Metodista</a:t>
            </a:r>
            <a:r>
              <a:rPr lang="es-ES" b="1" i="1" dirty="0" smtClean="0"/>
              <a:t>:</a:t>
            </a:r>
            <a:r>
              <a:rPr lang="es-ES" dirty="0" smtClean="0"/>
              <a:t> "Es verdad que no hay un mandato positivo para el bautismo infantil; </a:t>
            </a:r>
            <a:r>
              <a:rPr lang="es-ES" b="1" dirty="0" smtClean="0">
                <a:solidFill>
                  <a:srgbClr val="0070C0"/>
                </a:solidFill>
              </a:rPr>
              <a:t>Ni tampoco hay alguno para guardar santo el primer día de la semana.</a:t>
            </a:r>
            <a:r>
              <a:rPr lang="es-ES" dirty="0" smtClean="0"/>
              <a:t> Muchos creen que Cristo cambió el Sábado. Pero, de Sus propias palabras, vemos que no vino con ese propósito. Aquellos que creen que Jesús cambió el Sábado lo basan solamente en una suposición." – Amos </a:t>
            </a:r>
            <a:r>
              <a:rPr lang="es-ES" dirty="0" err="1" smtClean="0"/>
              <a:t>Bimney</a:t>
            </a:r>
            <a:r>
              <a:rPr lang="es-ES" dirty="0" smtClean="0"/>
              <a:t>, "</a:t>
            </a:r>
            <a:r>
              <a:rPr lang="es-ES" dirty="0" err="1" smtClean="0"/>
              <a:t>Theological</a:t>
            </a:r>
            <a:r>
              <a:rPr lang="es-ES" dirty="0" smtClean="0"/>
              <a:t> </a:t>
            </a:r>
            <a:r>
              <a:rPr lang="es-ES" dirty="0" err="1" smtClean="0"/>
              <a:t>Compendium</a:t>
            </a:r>
            <a:r>
              <a:rPr lang="es-ES" dirty="0" smtClean="0"/>
              <a:t>", págs. 180, 181</a:t>
            </a:r>
            <a:br>
              <a:rPr lang="es-ES" dirty="0" smtClean="0"/>
            </a:br>
            <a:r>
              <a:rPr lang="es-ES" dirty="0" smtClean="0"/>
              <a:t>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336704"/>
          </a:xfrm>
        </p:spPr>
        <p:txBody>
          <a:bodyPr>
            <a:normAutofit fontScale="77500" lnSpcReduction="20000"/>
          </a:bodyPr>
          <a:lstStyle/>
          <a:p>
            <a:pPr>
              <a:buNone/>
            </a:pPr>
            <a:r>
              <a:rPr lang="es-ES" b="1" i="1" dirty="0" smtClean="0"/>
              <a:t>     </a:t>
            </a:r>
            <a:r>
              <a:rPr lang="es-ES" sz="3800" b="1" i="1" dirty="0" smtClean="0"/>
              <a:t>Episcopal</a:t>
            </a:r>
            <a:r>
              <a:rPr lang="es-ES" b="1" i="1" dirty="0" smtClean="0"/>
              <a:t>:</a:t>
            </a:r>
            <a:r>
              <a:rPr lang="es-ES" dirty="0" smtClean="0"/>
              <a:t> </a:t>
            </a:r>
            <a:r>
              <a:rPr lang="es-ES" b="1" dirty="0" smtClean="0">
                <a:solidFill>
                  <a:srgbClr val="0070C0"/>
                </a:solidFill>
              </a:rPr>
              <a:t>"Hemos hecho el cambio del día séptimo al primer día, del Sábado al Domingo,</a:t>
            </a:r>
            <a:r>
              <a:rPr lang="es-ES" b="1" u="sng" dirty="0" smtClean="0">
                <a:solidFill>
                  <a:srgbClr val="0070C0"/>
                </a:solidFill>
              </a:rPr>
              <a:t> sobre la autoridad de la única sagrada, católica, y apostólica iglesia de Cristo."</a:t>
            </a:r>
            <a:r>
              <a:rPr lang="es-ES" dirty="0" smtClean="0"/>
              <a:t> – Obispo Seymour, "</a:t>
            </a:r>
            <a:r>
              <a:rPr lang="es-ES" dirty="0" err="1" smtClean="0"/>
              <a:t>Why</a:t>
            </a:r>
            <a:r>
              <a:rPr lang="es-ES" dirty="0" smtClean="0"/>
              <a:t> </a:t>
            </a:r>
            <a:r>
              <a:rPr lang="es-ES" dirty="0" err="1" smtClean="0"/>
              <a:t>We</a:t>
            </a:r>
            <a:r>
              <a:rPr lang="es-ES" dirty="0" smtClean="0"/>
              <a:t> </a:t>
            </a:r>
            <a:r>
              <a:rPr lang="es-ES" dirty="0" err="1" smtClean="0"/>
              <a:t>Keep</a:t>
            </a:r>
            <a:r>
              <a:rPr lang="es-ES" dirty="0" smtClean="0"/>
              <a:t> </a:t>
            </a:r>
            <a:r>
              <a:rPr lang="es-ES" dirty="0" err="1" smtClean="0"/>
              <a:t>Sunday</a:t>
            </a:r>
            <a:r>
              <a:rPr lang="es-ES" dirty="0" smtClean="0"/>
              <a:t>.“</a:t>
            </a:r>
          </a:p>
          <a:p>
            <a:pPr>
              <a:buNone/>
            </a:pPr>
            <a:endParaRPr lang="es-ES" b="1" i="1" dirty="0" smtClean="0"/>
          </a:p>
          <a:p>
            <a:pPr>
              <a:buNone/>
            </a:pPr>
            <a:r>
              <a:rPr lang="es-ES" b="1" i="1" dirty="0" smtClean="0"/>
              <a:t>     </a:t>
            </a:r>
            <a:r>
              <a:rPr lang="es-ES" sz="3800" b="1" i="1" dirty="0" smtClean="0"/>
              <a:t>Bautista del Sur</a:t>
            </a:r>
            <a:r>
              <a:rPr lang="es-ES" b="1" i="1" dirty="0" smtClean="0"/>
              <a:t>:</a:t>
            </a:r>
            <a:r>
              <a:rPr lang="es-ES" dirty="0" smtClean="0"/>
              <a:t> </a:t>
            </a:r>
            <a:r>
              <a:rPr lang="es-ES" b="1" dirty="0" smtClean="0">
                <a:solidFill>
                  <a:srgbClr val="0070C0"/>
                </a:solidFill>
              </a:rPr>
              <a:t>"El nombre sagrado del día Séptimo es 'Sábado.</a:t>
            </a:r>
            <a:r>
              <a:rPr lang="es-ES" dirty="0" smtClean="0"/>
              <a:t>' Este hecho es demasiado obvio para refutar (Éxodo 20:10)... En este punto la enseñanza de la Palabra ha sido admitida en todas las generaciones...</a:t>
            </a:r>
            <a:r>
              <a:rPr lang="es-ES" b="1" dirty="0" smtClean="0">
                <a:solidFill>
                  <a:srgbClr val="0070C0"/>
                </a:solidFill>
              </a:rPr>
              <a:t> Ni una vez los discípulos aplicaron la ley Sabática al primer día de la semana </a:t>
            </a:r>
            <a:r>
              <a:rPr lang="es-ES" dirty="0" smtClean="0"/>
              <a:t>— esta locura se realizó en un tiempo futuro — </a:t>
            </a:r>
            <a:r>
              <a:rPr lang="es-ES" b="1" dirty="0" smtClean="0">
                <a:solidFill>
                  <a:srgbClr val="0070C0"/>
                </a:solidFill>
              </a:rPr>
              <a:t>ni pretendieron que el primer día suplantara el séptimo</a:t>
            </a:r>
            <a:r>
              <a:rPr lang="es-ES" dirty="0" smtClean="0"/>
              <a:t>." – Joseph </a:t>
            </a:r>
            <a:r>
              <a:rPr lang="es-ES" dirty="0" err="1" smtClean="0"/>
              <a:t>Judson</a:t>
            </a:r>
            <a:r>
              <a:rPr lang="es-ES" dirty="0" smtClean="0"/>
              <a:t> Taylor, "The </a:t>
            </a:r>
            <a:r>
              <a:rPr lang="es-ES" dirty="0" err="1" smtClean="0"/>
              <a:t>Sabbath</a:t>
            </a:r>
            <a:r>
              <a:rPr lang="es-ES" dirty="0" smtClean="0"/>
              <a:t> </a:t>
            </a:r>
            <a:r>
              <a:rPr lang="es-ES" dirty="0" err="1" smtClean="0"/>
              <a:t>Question</a:t>
            </a:r>
            <a:r>
              <a:rPr lang="es-ES" dirty="0" smtClean="0"/>
              <a:t>," págs. 14, 15-17,41</a:t>
            </a:r>
            <a:br>
              <a:rPr lang="es-ES" dirty="0" smtClean="0"/>
            </a:br>
            <a:endParaRPr lang="es-ES" dirty="0" smtClean="0"/>
          </a:p>
          <a:p>
            <a:pPr>
              <a:buNone/>
            </a:pPr>
            <a:r>
              <a:rPr lang="es-ES" dirty="0" smtClean="0"/>
              <a:t>      </a:t>
            </a:r>
            <a:r>
              <a:rPr lang="es-ES" b="1" dirty="0" smtClean="0">
                <a:solidFill>
                  <a:srgbClr val="0070C0"/>
                </a:solidFill>
              </a:rPr>
              <a:t>Autoritariamente sustituyeron el primer día por el séptimo, es absolutamente sin autoridad en el Nuevo Testamento</a:t>
            </a:r>
            <a:r>
              <a:rPr lang="es-ES" dirty="0" smtClean="0"/>
              <a:t>." – Dr. </a:t>
            </a:r>
            <a:r>
              <a:rPr lang="es-ES" dirty="0" err="1" smtClean="0"/>
              <a:t>Layman</a:t>
            </a:r>
            <a:r>
              <a:rPr lang="es-ES" dirty="0" smtClean="0"/>
              <a:t> </a:t>
            </a:r>
            <a:r>
              <a:rPr lang="es-ES" dirty="0" err="1" smtClean="0"/>
              <a:t>Abbot</a:t>
            </a:r>
            <a:r>
              <a:rPr lang="es-ES" dirty="0" smtClean="0"/>
              <a:t>, en "Christian </a:t>
            </a:r>
            <a:r>
              <a:rPr lang="es-ES" dirty="0" err="1" smtClean="0"/>
              <a:t>Union</a:t>
            </a:r>
            <a:r>
              <a:rPr lang="es-ES" dirty="0" smtClean="0"/>
              <a:t>," 26 de Junio, 1890</a:t>
            </a:r>
            <a:br>
              <a:rPr lang="es-ES"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192688"/>
          </a:xfrm>
          <a:solidFill>
            <a:schemeClr val="accent6">
              <a:lumMod val="20000"/>
              <a:lumOff val="80000"/>
            </a:schemeClr>
          </a:solidFill>
        </p:spPr>
        <p:txBody>
          <a:bodyPr>
            <a:normAutofit fontScale="85000" lnSpcReduction="20000"/>
          </a:bodyPr>
          <a:lstStyle/>
          <a:p>
            <a:pPr>
              <a:buNone/>
            </a:pPr>
            <a:r>
              <a:rPr lang="es-ES" b="1" i="1" dirty="0" smtClean="0"/>
              <a:t>    </a:t>
            </a:r>
            <a:r>
              <a:rPr lang="es-ES" sz="3000" b="1" i="1" dirty="0" smtClean="0">
                <a:latin typeface="Agency FB" pitchFamily="34" charset="0"/>
              </a:rPr>
              <a:t>Iglesia Cristiana</a:t>
            </a:r>
            <a:r>
              <a:rPr lang="es-ES" sz="2800" b="1" i="1" dirty="0" smtClean="0">
                <a:latin typeface="Agency FB" pitchFamily="34" charset="0"/>
              </a:rPr>
              <a:t>:</a:t>
            </a:r>
            <a:r>
              <a:rPr lang="es-ES" sz="2800" dirty="0" smtClean="0">
                <a:latin typeface="Agency FB" pitchFamily="34" charset="0"/>
              </a:rPr>
              <a:t> ", o que el </a:t>
            </a:r>
            <a:r>
              <a:rPr lang="es-ES" sz="2800" b="1" dirty="0" smtClean="0">
                <a:solidFill>
                  <a:srgbClr val="0070C0"/>
                </a:solidFill>
                <a:latin typeface="Agency FB" pitchFamily="34" charset="0"/>
              </a:rPr>
              <a:t>No hay testimonio en todos los oráculos del cielo que el Sábado ha sido cambiado,</a:t>
            </a:r>
            <a:r>
              <a:rPr lang="es-ES" sz="2800" dirty="0" smtClean="0">
                <a:latin typeface="Agency FB" pitchFamily="34" charset="0"/>
              </a:rPr>
              <a:t> o que el</a:t>
            </a:r>
            <a:r>
              <a:rPr lang="es-ES" sz="2800" b="1" dirty="0" smtClean="0">
                <a:solidFill>
                  <a:srgbClr val="0070C0"/>
                </a:solidFill>
                <a:latin typeface="Agency FB" pitchFamily="34" charset="0"/>
              </a:rPr>
              <a:t> </a:t>
            </a:r>
            <a:r>
              <a:rPr lang="es-ES" sz="2800" b="1" u="sng" dirty="0" smtClean="0">
                <a:solidFill>
                  <a:srgbClr val="FF0000"/>
                </a:solidFill>
                <a:latin typeface="Agency FB" pitchFamily="34" charset="0"/>
              </a:rPr>
              <a:t>'Día del Señor'</a:t>
            </a:r>
            <a:r>
              <a:rPr lang="es-ES" sz="2800" dirty="0" smtClean="0">
                <a:latin typeface="Agency FB" pitchFamily="34" charset="0"/>
              </a:rPr>
              <a:t> vino en su lugar." – Alexander Campbell, en "The </a:t>
            </a:r>
            <a:r>
              <a:rPr lang="es-ES" sz="2800" dirty="0" err="1" smtClean="0">
                <a:latin typeface="Agency FB" pitchFamily="34" charset="0"/>
              </a:rPr>
              <a:t>Reporter</a:t>
            </a:r>
            <a:r>
              <a:rPr lang="es-ES" sz="2800" dirty="0" smtClean="0">
                <a:latin typeface="Agency FB" pitchFamily="34" charset="0"/>
              </a:rPr>
              <a:t>," 8 de Octubre, 1921</a:t>
            </a:r>
          </a:p>
          <a:p>
            <a:pPr>
              <a:buNone/>
            </a:pPr>
            <a:endParaRPr lang="es-ES" sz="2800" dirty="0" smtClean="0">
              <a:latin typeface="Agency FB" pitchFamily="34" charset="0"/>
            </a:endParaRPr>
          </a:p>
          <a:p>
            <a:pPr>
              <a:buNone/>
            </a:pPr>
            <a:r>
              <a:rPr lang="es-ES" sz="2800" dirty="0" smtClean="0">
                <a:latin typeface="Agency FB" pitchFamily="34" charset="0"/>
              </a:rPr>
              <a:t>      Note que la “iglesia Cristiana” le da al domingo el calificativo de “</a:t>
            </a:r>
            <a:r>
              <a:rPr lang="es-ES" sz="2800" b="1" dirty="0" smtClean="0">
                <a:latin typeface="Agency FB" pitchFamily="34" charset="0"/>
              </a:rPr>
              <a:t>Día del Señor</a:t>
            </a:r>
            <a:r>
              <a:rPr lang="es-ES" sz="2800" dirty="0" smtClean="0">
                <a:latin typeface="Agency FB" pitchFamily="34" charset="0"/>
              </a:rPr>
              <a:t>”, lo mismo que lo hace la</a:t>
            </a:r>
            <a:r>
              <a:rPr lang="es-ES" sz="2800" b="1" dirty="0" smtClean="0">
                <a:latin typeface="Agency FB" pitchFamily="34" charset="0"/>
              </a:rPr>
              <a:t> iglesia Católica.</a:t>
            </a:r>
          </a:p>
          <a:p>
            <a:pPr>
              <a:buNone/>
            </a:pPr>
            <a:endParaRPr lang="es-ES" sz="2800" dirty="0" smtClean="0">
              <a:latin typeface="Agency FB" pitchFamily="34" charset="0"/>
            </a:endParaRPr>
          </a:p>
          <a:p>
            <a:pPr>
              <a:buNone/>
            </a:pPr>
            <a:r>
              <a:rPr lang="es-ES" sz="2800" dirty="0" smtClean="0">
                <a:latin typeface="Agency FB" pitchFamily="34" charset="0"/>
              </a:rPr>
              <a:t>           Según la Biblia: </a:t>
            </a:r>
            <a:r>
              <a:rPr lang="es-ES" sz="3500" b="1" u="sng" dirty="0" smtClean="0">
                <a:solidFill>
                  <a:srgbClr val="FF0000"/>
                </a:solidFill>
                <a:latin typeface="Agency FB" pitchFamily="34" charset="0"/>
              </a:rPr>
              <a:t>¿A qué día Jesús le dio ese calificativo?</a:t>
            </a:r>
          </a:p>
          <a:p>
            <a:pPr>
              <a:buNone/>
            </a:pPr>
            <a:endParaRPr lang="es-ES" sz="2800" dirty="0" smtClean="0">
              <a:latin typeface="Agency FB" pitchFamily="34" charset="0"/>
            </a:endParaRPr>
          </a:p>
          <a:p>
            <a:pPr>
              <a:buNone/>
            </a:pPr>
            <a:r>
              <a:rPr lang="es-ES" sz="2800" dirty="0" smtClean="0">
                <a:latin typeface="Agency FB" pitchFamily="34" charset="0"/>
              </a:rPr>
              <a:t>     </a:t>
            </a:r>
            <a:r>
              <a:rPr lang="es-ES" sz="3000" b="1" dirty="0" smtClean="0">
                <a:solidFill>
                  <a:srgbClr val="FF0000"/>
                </a:solidFill>
                <a:latin typeface="Agency FB" pitchFamily="34" charset="0"/>
              </a:rPr>
              <a:t> Lea</a:t>
            </a:r>
            <a:r>
              <a:rPr lang="es-ES" sz="2800" dirty="0" smtClean="0">
                <a:latin typeface="Agency FB" pitchFamily="34" charset="0"/>
              </a:rPr>
              <a:t> </a:t>
            </a:r>
            <a:r>
              <a:rPr lang="es-ES" sz="3000" b="1" dirty="0" smtClean="0">
                <a:solidFill>
                  <a:srgbClr val="FF0000"/>
                </a:solidFill>
                <a:latin typeface="Agency FB" pitchFamily="34" charset="0"/>
              </a:rPr>
              <a:t>Marcos 2:27,28.</a:t>
            </a:r>
          </a:p>
          <a:p>
            <a:pPr>
              <a:buNone/>
            </a:pPr>
            <a:r>
              <a:rPr lang="es-ES" sz="2800" dirty="0" smtClean="0">
                <a:latin typeface="Agency FB" pitchFamily="34" charset="0"/>
              </a:rPr>
              <a:t>     También les dijo: “El </a:t>
            </a:r>
            <a:r>
              <a:rPr lang="es-ES" sz="2800" b="1" dirty="0" smtClean="0">
                <a:solidFill>
                  <a:srgbClr val="0070C0"/>
                </a:solidFill>
                <a:latin typeface="Agency FB" pitchFamily="34" charset="0"/>
              </a:rPr>
              <a:t>sábado</a:t>
            </a:r>
            <a:r>
              <a:rPr lang="es-ES" sz="2800" dirty="0" smtClean="0">
                <a:latin typeface="Agency FB" pitchFamily="34" charset="0"/>
              </a:rPr>
              <a:t> fue hecho para el hombre, no el hombre para el sábado. 28 Así, el Hijo del Hombre es también </a:t>
            </a:r>
            <a:r>
              <a:rPr lang="es-ES" sz="2800" b="1" u="sng" dirty="0" smtClean="0">
                <a:solidFill>
                  <a:srgbClr val="0070C0"/>
                </a:solidFill>
                <a:latin typeface="Agency FB" pitchFamily="34" charset="0"/>
              </a:rPr>
              <a:t>SEÑOR DEL SÄBADO”. </a:t>
            </a:r>
          </a:p>
          <a:p>
            <a:pPr>
              <a:buNone/>
            </a:pPr>
            <a:endParaRPr lang="es-ES" sz="2800" dirty="0" smtClean="0">
              <a:latin typeface="Agency FB" pitchFamily="34" charset="0"/>
            </a:endParaRPr>
          </a:p>
          <a:p>
            <a:pPr>
              <a:buNone/>
            </a:pPr>
            <a:r>
              <a:rPr lang="es-ES" sz="2800" dirty="0" smtClean="0">
                <a:latin typeface="Agency FB" pitchFamily="34" charset="0"/>
              </a:rPr>
              <a:t>     Entonces: ¿Si Jesús es el </a:t>
            </a:r>
            <a:r>
              <a:rPr lang="es-ES" sz="2800" b="1" u="sng" dirty="0" smtClean="0">
                <a:solidFill>
                  <a:srgbClr val="0070C0"/>
                </a:solidFill>
                <a:latin typeface="Agency FB" pitchFamily="34" charset="0"/>
              </a:rPr>
              <a:t>SEÑOR DEL SÁBADO</a:t>
            </a:r>
            <a:r>
              <a:rPr lang="es-ES" sz="2800" dirty="0" smtClean="0">
                <a:latin typeface="Agency FB" pitchFamily="34" charset="0"/>
              </a:rPr>
              <a:t>, Cual es el </a:t>
            </a:r>
            <a:r>
              <a:rPr lang="es-ES" sz="2800" b="1" u="sng" dirty="0" smtClean="0">
                <a:solidFill>
                  <a:srgbClr val="0070C0"/>
                </a:solidFill>
                <a:latin typeface="Agency FB" pitchFamily="34" charset="0"/>
              </a:rPr>
              <a:t>DIA DEL SEÑOR?</a:t>
            </a:r>
          </a:p>
          <a:p>
            <a:pPr>
              <a:buNone/>
            </a:pPr>
            <a:endParaRPr lang="es-ES" sz="2800" b="1" u="sng" dirty="0" smtClean="0">
              <a:solidFill>
                <a:srgbClr val="0070C0"/>
              </a:solidFill>
              <a:latin typeface="Agency FB" pitchFamily="34" charset="0"/>
            </a:endParaRPr>
          </a:p>
          <a:p>
            <a:pPr>
              <a:buNone/>
            </a:pPr>
            <a:r>
              <a:rPr lang="es-ES" sz="2800" b="1" u="sng" dirty="0" smtClean="0">
                <a:latin typeface="Agency FB" pitchFamily="34" charset="0"/>
              </a:rPr>
              <a:t> Note que los llamados “cristianos” son los que le cambian a la Palabra del Señor.  </a:t>
            </a:r>
            <a:br>
              <a:rPr lang="es-ES" sz="2800" b="1" u="sng" dirty="0" smtClean="0">
                <a:latin typeface="Agency FB" pitchFamily="34" charset="0"/>
              </a:rPr>
            </a:br>
            <a:endParaRPr lang="es-ES" sz="2800" b="1" u="sng" dirty="0" smtClean="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to="" calcmode="lin" valueType="num">
                                      <p:cBhvr>
                                        <p:cTn id="37" dur="1" fill="hold"/>
                                        <p:tgtEl>
                                          <p:spTgt spid="3">
                                            <p:txEl>
                                              <p:pRg st="9" end="9"/>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 to="" calcmode="lin" valueType="num">
                                      <p:cBhvr>
                                        <p:cTn id="42" dur="1" fill="hold"/>
                                        <p:tgtEl>
                                          <p:spTgt spid="3">
                                            <p:txEl>
                                              <p:pRg st="11" end="1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336704"/>
          </a:xfrm>
          <a:solidFill>
            <a:schemeClr val="accent6"/>
          </a:solidFill>
        </p:spPr>
        <p:txBody>
          <a:bodyPr>
            <a:normAutofit fontScale="85000" lnSpcReduction="20000"/>
          </a:bodyPr>
          <a:lstStyle/>
          <a:p>
            <a:pPr>
              <a:buNone/>
            </a:pPr>
            <a:r>
              <a:rPr lang="es-ES" b="1" i="1" dirty="0" smtClean="0"/>
              <a:t>   </a:t>
            </a:r>
          </a:p>
          <a:p>
            <a:pPr>
              <a:buNone/>
            </a:pPr>
            <a:r>
              <a:rPr lang="es-ES" b="1" i="1" dirty="0" smtClean="0"/>
              <a:t> </a:t>
            </a:r>
            <a:r>
              <a:rPr lang="es-ES" sz="3800" b="1" i="1" dirty="0" smtClean="0"/>
              <a:t>Bautista</a:t>
            </a:r>
            <a:r>
              <a:rPr lang="es-ES" b="1" i="1" dirty="0" smtClean="0"/>
              <a:t>:</a:t>
            </a:r>
            <a:r>
              <a:rPr lang="es-ES" dirty="0" smtClean="0"/>
              <a:t> "Se me hace inexplicable que </a:t>
            </a:r>
            <a:r>
              <a:rPr lang="es-ES" b="1" u="sng" dirty="0" smtClean="0">
                <a:solidFill>
                  <a:srgbClr val="0070C0"/>
                </a:solidFill>
              </a:rPr>
              <a:t>Jesús</a:t>
            </a:r>
            <a:r>
              <a:rPr lang="es-ES" dirty="0" smtClean="0"/>
              <a:t>, durante tres años de discusiones con Sus discípulos, en muchas oportunidades conversando con ellos sobre el </a:t>
            </a:r>
            <a:r>
              <a:rPr lang="es-ES" b="1" dirty="0" smtClean="0">
                <a:solidFill>
                  <a:srgbClr val="0070C0"/>
                </a:solidFill>
              </a:rPr>
              <a:t>Sábado</a:t>
            </a:r>
            <a:r>
              <a:rPr lang="es-ES" dirty="0" smtClean="0"/>
              <a:t>, cubriendo sus varios aspectos, librándolo de todo su brillo falso (tradiciones Judías), nunca aludió a la </a:t>
            </a:r>
            <a:r>
              <a:rPr lang="es-ES" b="1" dirty="0" smtClean="0">
                <a:solidFill>
                  <a:srgbClr val="0070C0"/>
                </a:solidFill>
              </a:rPr>
              <a:t>transferencia</a:t>
            </a:r>
            <a:r>
              <a:rPr lang="es-ES" dirty="0" smtClean="0"/>
              <a:t> de ese día; ni tampoco, durante los cuarenta días después de Su resurrección, lo insinuó. </a:t>
            </a:r>
          </a:p>
          <a:p>
            <a:pPr>
              <a:buNone/>
            </a:pPr>
            <a:r>
              <a:rPr lang="es-ES" dirty="0" smtClean="0"/>
              <a:t>     </a:t>
            </a:r>
          </a:p>
          <a:p>
            <a:pPr>
              <a:buNone/>
            </a:pPr>
            <a:r>
              <a:rPr lang="es-ES" dirty="0" smtClean="0"/>
              <a:t>    Ni, hasta donde sabemos, el </a:t>
            </a:r>
            <a:r>
              <a:rPr lang="es-ES" b="1" u="sng" dirty="0" smtClean="0">
                <a:solidFill>
                  <a:srgbClr val="0070C0"/>
                </a:solidFill>
              </a:rPr>
              <a:t>Espíritu</a:t>
            </a:r>
            <a:r>
              <a:rPr lang="es-ES" dirty="0" smtClean="0"/>
              <a:t>, que les fue dado para recordar todas las cosas que Él les había dicho, trató esta pregunta.</a:t>
            </a:r>
          </a:p>
          <a:p>
            <a:pPr>
              <a:buNone/>
            </a:pPr>
            <a:r>
              <a:rPr lang="es-ES" dirty="0" smtClean="0"/>
              <a:t>     </a:t>
            </a:r>
          </a:p>
          <a:p>
            <a:pPr>
              <a:buNone/>
            </a:pPr>
            <a:r>
              <a:rPr lang="es-ES" dirty="0" smtClean="0"/>
              <a:t>     Ni los </a:t>
            </a:r>
            <a:r>
              <a:rPr lang="es-ES" b="1" u="sng" dirty="0" smtClean="0">
                <a:solidFill>
                  <a:srgbClr val="0070C0"/>
                </a:solidFill>
              </a:rPr>
              <a:t>apóstoles</a:t>
            </a:r>
            <a:r>
              <a:rPr lang="es-ES" dirty="0" smtClean="0"/>
              <a:t> inspirados, en su trabajo de la predicación del evangelio y la fundación de iglesias, aconsejando e instruyendo, discutieron este tema.</a:t>
            </a:r>
            <a:br>
              <a:rPr lang="es-ES" dirty="0" smtClean="0"/>
            </a:b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6">
              <a:lumMod val="40000"/>
              <a:lumOff val="60000"/>
            </a:schemeClr>
          </a:solidFill>
        </p:spPr>
        <p:txBody>
          <a:bodyPr>
            <a:normAutofit fontScale="92500" lnSpcReduction="10000"/>
          </a:bodyPr>
          <a:lstStyle/>
          <a:p>
            <a:pPr>
              <a:buNone/>
            </a:pPr>
            <a:r>
              <a:rPr lang="es-ES" dirty="0" smtClean="0"/>
              <a:t>     "Claro, yo sé muy bien que el Domingo vino a entrar en la historia de los primeros Cristianos como un día religioso, como aprendimos de nuestros padres Cristianos y otras fuentes. </a:t>
            </a:r>
          </a:p>
          <a:p>
            <a:pPr>
              <a:buNone/>
            </a:pPr>
            <a:endParaRPr lang="es-ES" dirty="0" smtClean="0"/>
          </a:p>
          <a:p>
            <a:pPr>
              <a:buNone/>
            </a:pPr>
            <a:r>
              <a:rPr lang="es-ES" dirty="0" smtClean="0"/>
              <a:t>    Pero que lástima que haya venido con una marca del </a:t>
            </a:r>
            <a:r>
              <a:rPr lang="es-ES" b="1" dirty="0" smtClean="0">
                <a:solidFill>
                  <a:srgbClr val="0070C0"/>
                </a:solidFill>
              </a:rPr>
              <a:t>Paganismo</a:t>
            </a:r>
            <a:r>
              <a:rPr lang="es-ES" dirty="0" smtClean="0"/>
              <a:t> y bautizado con el nombre de </a:t>
            </a:r>
            <a:r>
              <a:rPr lang="es-ES" b="1" dirty="0" smtClean="0">
                <a:solidFill>
                  <a:srgbClr val="0070C0"/>
                </a:solidFill>
              </a:rPr>
              <a:t>'el dios sol</a:t>
            </a:r>
            <a:r>
              <a:rPr lang="es-ES" dirty="0" smtClean="0"/>
              <a:t>', entonces adoptado y santificado por la apostasía Papal y legado como una legacía sagrada al Protestantismo." – Dr. E. T. </a:t>
            </a:r>
            <a:r>
              <a:rPr lang="es-ES" dirty="0" err="1" smtClean="0"/>
              <a:t>Hiscox</a:t>
            </a:r>
            <a:r>
              <a:rPr lang="es-ES" dirty="0" smtClean="0"/>
              <a:t>, reportaje sobre su sermón en la convención Ministerial Bautista en el "New York </a:t>
            </a:r>
            <a:r>
              <a:rPr lang="es-ES" dirty="0" err="1" smtClean="0"/>
              <a:t>Examiner</a:t>
            </a:r>
            <a:r>
              <a:rPr lang="es-ES" dirty="0" smtClean="0"/>
              <a:t>," 16 de Noviembre, 1893</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1">
              <a:lumMod val="20000"/>
              <a:lumOff val="80000"/>
            </a:schemeClr>
          </a:solidFill>
        </p:spPr>
        <p:txBody>
          <a:bodyPr>
            <a:normAutofit lnSpcReduction="10000"/>
          </a:bodyPr>
          <a:lstStyle/>
          <a:p>
            <a:pPr>
              <a:buNone/>
            </a:pPr>
            <a:endParaRPr lang="es-CO" dirty="0" smtClean="0"/>
          </a:p>
          <a:p>
            <a:pPr algn="ctr">
              <a:buNone/>
            </a:pPr>
            <a:r>
              <a:rPr lang="es-CO" dirty="0" smtClean="0"/>
              <a:t>    Después de escuchar la opinión de 12 congregados cristianas sobre el tema, donde ellas reconocen que no hay en la Biblia una autorización para el cambio del día de reposo. </a:t>
            </a:r>
          </a:p>
          <a:p>
            <a:pPr>
              <a:buNone/>
            </a:pPr>
            <a:endParaRPr lang="es-CO" dirty="0" smtClean="0"/>
          </a:p>
          <a:p>
            <a:pPr algn="ctr">
              <a:buNone/>
            </a:pPr>
            <a:r>
              <a:rPr lang="es-CO" dirty="0" smtClean="0"/>
              <a:t>   Queda en firme la Palabra de Dios pronunciada más de 2500 años atrás:</a:t>
            </a:r>
            <a:r>
              <a:rPr lang="es-ES" b="1" i="1" u="sng" dirty="0" smtClean="0">
                <a:solidFill>
                  <a:srgbClr val="0070C0"/>
                </a:solidFill>
              </a:rPr>
              <a:t>"No olvidaré mi pacto, ni mudaré lo que ha salido de mis labios.”</a:t>
            </a:r>
            <a:r>
              <a:rPr lang="es-ES" dirty="0" smtClean="0"/>
              <a:t> </a:t>
            </a:r>
            <a:r>
              <a:rPr lang="es-ES" dirty="0" smtClean="0">
                <a:solidFill>
                  <a:srgbClr val="FF0000"/>
                </a:solidFill>
              </a:rPr>
              <a:t>Salmos 89:34</a:t>
            </a:r>
            <a:br>
              <a:rPr lang="es-ES" dirty="0" smtClean="0">
                <a:solidFill>
                  <a:srgbClr val="FF0000"/>
                </a:solidFill>
              </a:rPr>
            </a:b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1">
              <a:lumMod val="20000"/>
              <a:lumOff val="80000"/>
            </a:schemeClr>
          </a:solidFill>
        </p:spPr>
        <p:txBody>
          <a:bodyPr>
            <a:normAutofit fontScale="90000"/>
          </a:bodyPr>
          <a:lstStyle/>
          <a:p>
            <a:r>
              <a:rPr lang="es-ES" b="1" i="1" dirty="0" smtClean="0">
                <a:solidFill>
                  <a:srgbClr val="FF0000"/>
                </a:solidFill>
              </a:rPr>
              <a:t/>
            </a:r>
            <a:br>
              <a:rPr lang="es-ES" b="1" i="1" dirty="0" smtClean="0">
                <a:solidFill>
                  <a:srgbClr val="FF0000"/>
                </a:solidFill>
              </a:rPr>
            </a:br>
            <a:r>
              <a:rPr lang="es-ES" b="1" i="1" dirty="0" smtClean="0">
                <a:solidFill>
                  <a:srgbClr val="FF0000"/>
                </a:solidFill>
              </a:rPr>
              <a:t>¿Cuál es el pacto inquebrantable de Dios?</a:t>
            </a:r>
            <a:r>
              <a:rPr lang="es-ES" b="1" i="1" dirty="0" smtClean="0"/>
              <a:t/>
            </a:r>
            <a:br>
              <a:rPr lang="es-ES" b="1" i="1" dirty="0" smtClean="0"/>
            </a:br>
            <a:endParaRPr lang="es-CO" dirty="0"/>
          </a:p>
        </p:txBody>
      </p:sp>
      <p:sp>
        <p:nvSpPr>
          <p:cNvPr id="3" name="2 Marcador de contenido"/>
          <p:cNvSpPr>
            <a:spLocks noGrp="1"/>
          </p:cNvSpPr>
          <p:nvPr>
            <p:ph idx="1"/>
          </p:nvPr>
        </p:nvSpPr>
        <p:spPr>
          <a:xfrm>
            <a:off x="251520" y="1600200"/>
            <a:ext cx="4824536" cy="4525963"/>
          </a:xfrm>
        </p:spPr>
        <p:txBody>
          <a:bodyPr>
            <a:normAutofit fontScale="85000" lnSpcReduction="20000"/>
          </a:bodyPr>
          <a:lstStyle/>
          <a:p>
            <a:pPr algn="ctr">
              <a:buNone/>
            </a:pPr>
            <a:r>
              <a:rPr lang="es-ES" b="1" i="1" dirty="0" smtClean="0"/>
              <a:t>          </a:t>
            </a:r>
          </a:p>
          <a:p>
            <a:pPr algn="ctr">
              <a:buNone/>
            </a:pPr>
            <a:endParaRPr lang="es-ES" sz="3600" i="1" dirty="0" smtClean="0"/>
          </a:p>
          <a:p>
            <a:pPr algn="ctr">
              <a:buNone/>
            </a:pPr>
            <a:r>
              <a:rPr lang="es-ES" sz="3600" i="1" dirty="0" smtClean="0"/>
              <a:t>"Y él os anunció su pacto, el cual os mandó poner por obra; los </a:t>
            </a:r>
            <a:r>
              <a:rPr lang="es-ES" sz="3600" b="1" i="1" dirty="0" smtClean="0">
                <a:solidFill>
                  <a:srgbClr val="0070C0"/>
                </a:solidFill>
              </a:rPr>
              <a:t>diez mandamientos,</a:t>
            </a:r>
            <a:r>
              <a:rPr lang="es-ES" sz="3600" b="1" dirty="0" smtClean="0">
                <a:solidFill>
                  <a:srgbClr val="0070C0"/>
                </a:solidFill>
              </a:rPr>
              <a:t> y los escribió en dos tablas de piedra."</a:t>
            </a:r>
            <a:r>
              <a:rPr lang="es-ES" sz="3600" dirty="0" smtClean="0"/>
              <a:t> </a:t>
            </a:r>
            <a:r>
              <a:rPr lang="es-ES" sz="3600" b="1" dirty="0" smtClean="0">
                <a:solidFill>
                  <a:srgbClr val="FF0000"/>
                </a:solidFill>
              </a:rPr>
              <a:t>Deuteronomio 4:13</a:t>
            </a:r>
            <a:br>
              <a:rPr lang="es-ES" sz="3600" b="1" dirty="0" smtClean="0">
                <a:solidFill>
                  <a:srgbClr val="FF0000"/>
                </a:solidFill>
              </a:rPr>
            </a:br>
            <a:endParaRPr lang="es-ES" sz="3600" b="1" dirty="0" smtClean="0">
              <a:solidFill>
                <a:srgbClr val="FF0000"/>
              </a:solidFill>
            </a:endParaRPr>
          </a:p>
          <a:p>
            <a:pPr>
              <a:buNone/>
            </a:pPr>
            <a:r>
              <a:rPr lang="es-ES" sz="3600" b="1" i="1" dirty="0" smtClean="0"/>
              <a:t>     </a:t>
            </a:r>
            <a:endParaRPr lang="es-CO" sz="3600" dirty="0"/>
          </a:p>
        </p:txBody>
      </p:sp>
      <p:pic>
        <p:nvPicPr>
          <p:cNvPr id="9218" name="Picture 2" descr="http://t3.gstatic.com/images?q=tbn:ANd9GcT-XZNfbFgMDvPscJYpUTwhgZs0Y3L_hcHARJWalbGG56bZQAuIug"/>
          <p:cNvPicPr>
            <a:picLocks noChangeAspect="1" noChangeArrowheads="1"/>
          </p:cNvPicPr>
          <p:nvPr/>
        </p:nvPicPr>
        <p:blipFill>
          <a:blip r:embed="rId2" cstate="print"/>
          <a:srcRect/>
          <a:stretch>
            <a:fillRect/>
          </a:stretch>
        </p:blipFill>
        <p:spPr bwMode="auto">
          <a:xfrm>
            <a:off x="5364088" y="2060848"/>
            <a:ext cx="3456384" cy="2592288"/>
          </a:xfrm>
          <a:prstGeom prst="rect">
            <a:avLst/>
          </a:prstGeom>
          <a:noFill/>
        </p:spPr>
      </p:pic>
      <p:sp>
        <p:nvSpPr>
          <p:cNvPr id="6" name="5 Rectángulo"/>
          <p:cNvSpPr/>
          <p:nvPr/>
        </p:nvSpPr>
        <p:spPr>
          <a:xfrm>
            <a:off x="5436096" y="4797152"/>
            <a:ext cx="3384376" cy="1631216"/>
          </a:xfrm>
          <a:prstGeom prst="rect">
            <a:avLst/>
          </a:prstGeom>
          <a:solidFill>
            <a:srgbClr val="FFFF00"/>
          </a:solidFill>
        </p:spPr>
        <p:txBody>
          <a:bodyPr wrap="square">
            <a:spAutoFit/>
          </a:bodyPr>
          <a:lstStyle/>
          <a:p>
            <a:pPr algn="ctr"/>
            <a:r>
              <a:rPr lang="es-ES" sz="2000" dirty="0" smtClean="0"/>
              <a:t>Ahora entendemos porqué la escribió en tablas de piedra, porque Dios sabía que los hombres intentarían cambiarla.</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 to="" calcmode="lin" valueType="num">
                                      <p:cBhvr>
                                        <p:cTn id="12" dur="1" fill="hold"/>
                                        <p:tgtEl>
                                          <p:spTgt spid="921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496944" cy="6120680"/>
          </a:xfrm>
          <a:solidFill>
            <a:srgbClr val="FFFF00"/>
          </a:solidFill>
        </p:spPr>
        <p:txBody>
          <a:bodyPr>
            <a:normAutofit fontScale="70000" lnSpcReduction="20000"/>
          </a:bodyPr>
          <a:lstStyle/>
          <a:p>
            <a:pPr>
              <a:buNone/>
            </a:pPr>
            <a:r>
              <a:rPr lang="es-ES" dirty="0" smtClean="0"/>
              <a:t>      </a:t>
            </a:r>
            <a:r>
              <a:rPr lang="es-ES" sz="5100" b="1" dirty="0" smtClean="0">
                <a:solidFill>
                  <a:srgbClr val="FF0000"/>
                </a:solidFill>
              </a:rPr>
              <a:t>¿Usted creé en Jesús, y le cree a Jesús?</a:t>
            </a:r>
          </a:p>
          <a:p>
            <a:endParaRPr lang="es-ES" dirty="0" smtClean="0"/>
          </a:p>
          <a:p>
            <a:pPr>
              <a:buNone/>
            </a:pPr>
            <a:r>
              <a:rPr lang="es-ES" sz="4000" dirty="0" smtClean="0">
                <a:solidFill>
                  <a:srgbClr val="002060"/>
                </a:solidFill>
              </a:rPr>
              <a:t>  </a:t>
            </a:r>
            <a:r>
              <a:rPr lang="es-ES" sz="4400" dirty="0" smtClean="0">
                <a:solidFill>
                  <a:srgbClr val="002060"/>
                </a:solidFill>
              </a:rPr>
              <a:t>Entonces escuche lo que Él mismo dijo: </a:t>
            </a:r>
            <a:r>
              <a:rPr lang="es-ES" sz="4400" dirty="0" smtClean="0">
                <a:solidFill>
                  <a:srgbClr val="FF0000"/>
                </a:solidFill>
              </a:rPr>
              <a:t>Mateo 5:17-19.</a:t>
            </a:r>
            <a:r>
              <a:rPr lang="es-ES" sz="4400" dirty="0" smtClean="0">
                <a:solidFill>
                  <a:srgbClr val="002060"/>
                </a:solidFill>
              </a:rPr>
              <a:t> </a:t>
            </a:r>
          </a:p>
          <a:p>
            <a:pPr>
              <a:buNone/>
            </a:pPr>
            <a:r>
              <a:rPr lang="es-ES" sz="3600" dirty="0" smtClean="0"/>
              <a:t>      </a:t>
            </a:r>
          </a:p>
          <a:p>
            <a:pPr algn="ctr">
              <a:buNone/>
            </a:pPr>
            <a:r>
              <a:rPr lang="es-ES" sz="3600" dirty="0" smtClean="0"/>
              <a:t>     "No penséis que he venido para abrogar la ley o los profetas; no he venido para abrogar, sino para cumplir. </a:t>
            </a:r>
            <a:r>
              <a:rPr lang="es-ES" sz="4000" dirty="0" smtClean="0">
                <a:solidFill>
                  <a:srgbClr val="FF0000"/>
                </a:solidFill>
              </a:rPr>
              <a:t>18 </a:t>
            </a:r>
            <a:r>
              <a:rPr lang="es-ES" sz="3600" dirty="0" smtClean="0"/>
              <a:t>Porque de cierto os digo que hasta que pasen el cielo y la tierra, ni una jota ni una tilde pasarán de ningún modo de la ley, hasta que todo se haya realizado. </a:t>
            </a:r>
            <a:r>
              <a:rPr lang="es-ES" sz="4000" dirty="0" smtClean="0">
                <a:solidFill>
                  <a:srgbClr val="FF0000"/>
                </a:solidFill>
              </a:rPr>
              <a:t>19</a:t>
            </a:r>
            <a:r>
              <a:rPr lang="es-ES" sz="3600" dirty="0" smtClean="0"/>
              <a:t> Por tanto, cualquiera que suprima uno de estos mandamientos aun de los más insignificantes, y enseñe así a los hombres, será llamado el menor en el reino de los cielos; mas cualquiera que los cumpla y los enseñe, éste será llamado grande en el reino de los cielos”.</a:t>
            </a:r>
            <a:br>
              <a:rPr lang="es-ES" sz="3600" dirty="0" smtClean="0"/>
            </a:br>
            <a:r>
              <a:rPr lang="es-ES" dirty="0" smtClean="0"/>
              <a:t/>
            </a:r>
            <a:br>
              <a:rPr lang="es-ES" dirty="0" smtClean="0"/>
            </a:br>
            <a:r>
              <a:rPr lang="es-ES" dirty="0" smtClean="0"/>
              <a:t> </a:t>
            </a:r>
            <a:br>
              <a:rPr lang="es-ES" dirty="0" smtClean="0"/>
            </a:b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a:bodyPr>
          <a:lstStyle/>
          <a:p>
            <a:pPr>
              <a:buNone/>
            </a:pPr>
            <a:r>
              <a:rPr lang="es-CO" dirty="0" smtClean="0"/>
              <a:t>   </a:t>
            </a:r>
          </a:p>
          <a:p>
            <a:pPr algn="ctr">
              <a:buNone/>
            </a:pPr>
            <a:r>
              <a:rPr lang="es-CO" dirty="0" smtClean="0"/>
              <a:t>   Si usted asiste a una iglesia que no guara el sábado, recuerde que el solo hecho de creer en Jesús sin obedecer la voluntad de Dios será una tragedia a la hora de entrar al reino de los cielos.</a:t>
            </a:r>
          </a:p>
          <a:p>
            <a:pPr>
              <a:buNone/>
            </a:pPr>
            <a:endParaRPr lang="es-CO" dirty="0" smtClean="0"/>
          </a:p>
          <a:p>
            <a:pPr>
              <a:buNone/>
            </a:pPr>
            <a:r>
              <a:rPr lang="es-CO" dirty="0" smtClean="0"/>
              <a:t>     </a:t>
            </a:r>
            <a:r>
              <a:rPr lang="es-CO" b="1" dirty="0" smtClean="0">
                <a:solidFill>
                  <a:srgbClr val="FF0000"/>
                </a:solidFill>
              </a:rPr>
              <a:t> Lea Mateo 7:21.</a:t>
            </a:r>
          </a:p>
          <a:p>
            <a:pPr algn="ctr">
              <a:buNone/>
            </a:pPr>
            <a:r>
              <a:rPr lang="es-CO" dirty="0" smtClean="0"/>
              <a:t>    “No todo el que me dice: “Señor, Señor entrará al reino de los cielos, sino el que </a:t>
            </a:r>
            <a:r>
              <a:rPr lang="es-CO" b="1" dirty="0" smtClean="0">
                <a:solidFill>
                  <a:srgbClr val="0070C0"/>
                </a:solidFill>
              </a:rPr>
              <a:t>HACE LA VOLUNTAD DE MI PADRE</a:t>
            </a:r>
            <a:r>
              <a:rPr lang="es-CO" dirty="0" smtClean="0"/>
              <a:t> que está en los cielos.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700807"/>
            <a:ext cx="8229600" cy="3456385"/>
          </a:xfrm>
          <a:solidFill>
            <a:srgbClr val="92D050"/>
          </a:solidFill>
        </p:spPr>
        <p:txBody>
          <a:bodyPr>
            <a:normAutofit lnSpcReduction="10000"/>
          </a:bodyPr>
          <a:lstStyle/>
          <a:p>
            <a:pPr algn="ctr">
              <a:buNone/>
            </a:pPr>
            <a:r>
              <a:rPr lang="es-CO" dirty="0" smtClean="0"/>
              <a:t>   Señor</a:t>
            </a:r>
            <a:r>
              <a:rPr lang="es-CO" dirty="0" smtClean="0"/>
              <a:t>, gracias por tu Palabra, porque a pesar del intento de los hombres por invalidar tu </a:t>
            </a:r>
            <a:r>
              <a:rPr lang="es-CO" dirty="0" smtClean="0"/>
              <a:t>Santa </a:t>
            </a:r>
            <a:r>
              <a:rPr lang="es-CO" dirty="0" smtClean="0"/>
              <a:t>Ley, as </a:t>
            </a:r>
            <a:r>
              <a:rPr lang="es-CO" dirty="0" smtClean="0"/>
              <a:t>dejado registrado que tu Palabra es eterna, gracias por tu carácter, señor te doy gracias por este tema y te ruego me ayudes </a:t>
            </a:r>
            <a:r>
              <a:rPr lang="es-CO" dirty="0" smtClean="0"/>
              <a:t>a</a:t>
            </a:r>
            <a:r>
              <a:rPr lang="es-CO" dirty="0" smtClean="0"/>
              <a:t> obedecer tu Santa Ley tal como la escribiste te lo ruego en el Nombre de Jesús amen.  </a:t>
            </a:r>
            <a:endParaRPr lang="es-CO"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lstStyle/>
          <a:p>
            <a:pPr algn="ctr">
              <a:buNone/>
            </a:pPr>
            <a:r>
              <a:rPr lang="es-CO" dirty="0" smtClean="0"/>
              <a:t>    Deseo que este tema haya sido de bendición para su vida espiritual, si desea más información, no dude en escribir al  correo “todoesjesus @hotmail.com temas de fe”. </a:t>
            </a:r>
          </a:p>
          <a:p>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2007</TotalTime>
  <Words>6352</Words>
  <Application>Microsoft Office PowerPoint</Application>
  <PresentationFormat>Presentación en pantalla (4:3)</PresentationFormat>
  <Paragraphs>369</Paragraphs>
  <Slides>75</Slides>
  <Notes>1</Notes>
  <HiddenSlides>0</HiddenSlides>
  <MMClips>0</MMClips>
  <ScaleCrop>false</ScaleCrop>
  <HeadingPairs>
    <vt:vector size="4" baseType="variant">
      <vt:variant>
        <vt:lpstr>Tema</vt:lpstr>
      </vt:variant>
      <vt:variant>
        <vt:i4>1</vt:i4>
      </vt:variant>
      <vt:variant>
        <vt:lpstr>Títulos de diapositiva</vt:lpstr>
      </vt:variant>
      <vt:variant>
        <vt:i4>75</vt:i4>
      </vt:variant>
    </vt:vector>
  </HeadingPairs>
  <TitlesOfParts>
    <vt:vector size="76" baseType="lpstr">
      <vt:lpstr>Tema de Office</vt:lpstr>
      <vt:lpstr>El día más popular</vt:lpstr>
      <vt:lpstr>Diapositiva 2</vt:lpstr>
      <vt:lpstr>¿Qué es un pacto?</vt:lpstr>
      <vt:lpstr>¿Cuál es el propósito de en pacto?</vt:lpstr>
      <vt:lpstr> ¿Cuál es el pacto inquebrantable de Dios? </vt:lpstr>
      <vt:lpstr>Diapositiva 6</vt:lpstr>
      <vt:lpstr>Diapositiva 7</vt:lpstr>
      <vt:lpstr>¿Cómo se le llama en la Biblia al día más popular?</vt:lpstr>
      <vt:lpstr> Ocho Textos del Nuevo Testamento </vt:lpstr>
      <vt:lpstr>Diapositiva 10</vt:lpstr>
      <vt:lpstr>Diapositiva 11</vt:lpstr>
      <vt:lpstr>Diapositiva 12</vt:lpstr>
      <vt:lpstr>Diapositiva 13</vt:lpstr>
      <vt:lpstr>Diapositiva 14</vt:lpstr>
      <vt:lpstr>Diapositiva 15</vt:lpstr>
      <vt:lpstr>Día completo en la Biblia</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Para saberlo tenemos que averiguarlo en la historia.</vt:lpstr>
      <vt:lpstr>Diapositiva 34</vt:lpstr>
      <vt:lpstr>Diapositiva 35</vt:lpstr>
      <vt:lpstr>¿Qué motivó a los obispos católicos para hacer el cambio?</vt:lpstr>
      <vt:lpstr>Diapositiva 37</vt:lpstr>
      <vt:lpstr> "EL CATOLICISMO HABLA" </vt:lpstr>
      <vt:lpstr>Diapositiva 39</vt:lpstr>
      <vt:lpstr>Diapositiva 40</vt:lpstr>
      <vt:lpstr>¿Será que realmente Dios autorizó a la iglesia Católica a realizar el cambió?</vt:lpstr>
      <vt:lpstr>Diapositiva 42</vt:lpstr>
      <vt:lpstr>¿O será que Dios dice una cosa en el A. Testamento y otra en el N. Testamento?</vt:lpstr>
      <vt:lpstr>¿Porqué Dios no cambia su Palabra?</vt:lpstr>
      <vt:lpstr>Diapositiva 45</vt:lpstr>
      <vt:lpstr>Diapositiva 46</vt:lpstr>
      <vt:lpstr>Diapositiva 47</vt:lpstr>
      <vt:lpstr>A pesar de lo que dice Dios en su Palabra, la iglesia Católica dice:</vt:lpstr>
      <vt:lpstr>¿Qué profecía predicha en Daniel se cumplió en este poder?</vt:lpstr>
      <vt:lpstr>Diapositiva 50</vt:lpstr>
      <vt:lpstr>¿Además de cambiar el sábado por el domingo, qué más dice la iglesia Católica?</vt:lpstr>
      <vt:lpstr>¿Qué otra profecía para identificar quién es este poder se cumplió aquí?</vt:lpstr>
      <vt:lpstr>¿Qué otro ser creado, mencionado en la Biblia quiso ocupar el trono de Dios?</vt:lpstr>
      <vt:lpstr>¿Qué calificativo se le da en la Biblia al que pretende ser igual a Dios? </vt:lpstr>
      <vt:lpstr>Diapositiva 55</vt:lpstr>
      <vt:lpstr>Diapositiva 56</vt:lpstr>
      <vt:lpstr>Diapositiva 57</vt:lpstr>
      <vt:lpstr>Diapositiva 58</vt:lpstr>
      <vt:lpstr>Diapositiva 59</vt:lpstr>
      <vt:lpstr>Diapositiva 60</vt:lpstr>
      <vt:lpstr> "EL PROTESTANTISMO HABLA" </vt:lpstr>
      <vt:lpstr>Diapositiva 62</vt:lpstr>
      <vt:lpstr>Diapositiva 63</vt:lpstr>
      <vt:lpstr>Diapositiva 64</vt:lpstr>
      <vt:lpstr>Diapositiva 65</vt:lpstr>
      <vt:lpstr>Diapositiva 66</vt:lpstr>
      <vt:lpstr>Diapositiva 67</vt:lpstr>
      <vt:lpstr>Diapositiva 68</vt:lpstr>
      <vt:lpstr>Diapositiva 69</vt:lpstr>
      <vt:lpstr>Diapositiva 70</vt:lpstr>
      <vt:lpstr> ¿Cuál es el pacto inquebrantable de Dios? </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HUMBERTO</dc:creator>
  <cp:lastModifiedBy>FAMILIA FIERRO CH</cp:lastModifiedBy>
  <cp:revision>158</cp:revision>
  <dcterms:created xsi:type="dcterms:W3CDTF">2010-03-05T04:14:27Z</dcterms:created>
  <dcterms:modified xsi:type="dcterms:W3CDTF">2011-04-07T12:56:35Z</dcterms:modified>
</cp:coreProperties>
</file>